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8" r:id="rId4"/>
    <p:sldId id="266" r:id="rId5"/>
    <p:sldId id="257" r:id="rId6"/>
    <p:sldId id="258" r:id="rId7"/>
    <p:sldId id="259" r:id="rId8"/>
    <p:sldId id="260"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GENGO\AppData\Roaming\Microsoft\Excel\Final_Graphs%20National%20Regional%20Sub-regional%20and%20Youth%20IGF%20Initiatives%20NRIsSurvey%20(version%201).xlsb"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GENGO\Desktop\IGF%202020\NRIs%20HLPDC%20Webinar\Final_Graphs%20National%20Regional%20Sub-regional%20and%20Youth%20IGF%20Initiatives%20NRIsSurve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a:t>Region</a:t>
            </a:r>
          </a:p>
        </c:rich>
      </c:tx>
      <c:overlay val="0"/>
    </c:title>
    <c:autoTitleDeleted val="0"/>
    <c:plotArea>
      <c:layout/>
      <c:barChart>
        <c:barDir val="col"/>
        <c:grouping val="clustered"/>
        <c:varyColors val="0"/>
        <c:ser>
          <c:idx val="0"/>
          <c:order val="0"/>
          <c:tx>
            <c:strRef>
              <c:f>'Question 37'!$B$3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37'!$A$4:$A$8</c:f>
              <c:strCache>
                <c:ptCount val="5"/>
                <c:pt idx="0">
                  <c:v>Africa</c:v>
                </c:pt>
                <c:pt idx="1">
                  <c:v>Asia Pacific</c:v>
                </c:pt>
                <c:pt idx="2">
                  <c:v>Eastern Europe</c:v>
                </c:pt>
                <c:pt idx="3">
                  <c:v>Latin American and Caribbean Group</c:v>
                </c:pt>
                <c:pt idx="4">
                  <c:v>Western Europe and Others Group</c:v>
                </c:pt>
              </c:strCache>
            </c:strRef>
          </c:cat>
          <c:val>
            <c:numRef>
              <c:f>'Question 37'!$B$4:$B$8</c:f>
              <c:numCache>
                <c:formatCode>0%</c:formatCode>
                <c:ptCount val="5"/>
                <c:pt idx="0">
                  <c:v>0.39325842696629215</c:v>
                </c:pt>
                <c:pt idx="1">
                  <c:v>0.12359550561797752</c:v>
                </c:pt>
                <c:pt idx="2">
                  <c:v>0.1348314606741573</c:v>
                </c:pt>
                <c:pt idx="3">
                  <c:v>0.14606741573033707</c:v>
                </c:pt>
                <c:pt idx="4">
                  <c:v>0.19101123595505617</c:v>
                </c:pt>
              </c:numCache>
            </c:numRef>
          </c:val>
          <c:extLst>
            <c:ext xmlns:c16="http://schemas.microsoft.com/office/drawing/2014/chart" uri="{C3380CC4-5D6E-409C-BE32-E72D297353CC}">
              <c16:uniqueId val="{00000000-75E5-4FDF-95B2-FDB0842A9077}"/>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sz="1400"/>
              <a:t>5. Which of the following suggestions will support IGF+ to produce more tangible outputs?</a:t>
            </a:r>
          </a:p>
        </c:rich>
      </c:tx>
      <c:overlay val="0"/>
    </c:title>
    <c:autoTitleDeleted val="0"/>
    <c:plotArea>
      <c:layout/>
      <c:barChart>
        <c:barDir val="col"/>
        <c:grouping val="clustered"/>
        <c:varyColors val="0"/>
        <c:ser>
          <c:idx val="0"/>
          <c:order val="0"/>
          <c:tx>
            <c:strRef>
              <c:f>'Question 11'!$B$3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11'!$A$4:$A$8</c:f>
              <c:strCache>
                <c:ptCount val="5"/>
                <c:pt idx="0">
                  <c:v>Issuing recommendations at the global level to be considered by IGOs, Governments, SMEs, NGOs, Technical Communities, etc.</c:v>
                </c:pt>
                <c:pt idx="1">
                  <c:v>Involvement of parliamentarians in the IGF  could take the form of a “network” to enable sharing of information  for the awareness of IGF outputs at national and regional level.</c:v>
                </c:pt>
                <c:pt idx="2">
                  <c:v>Increased awareness of the purpose and activities of the IGF, through increased outreach to NRIs, IGOs, NGO networks, etc. .</c:v>
                </c:pt>
                <c:pt idx="3">
                  <c:v>Inclusion of IGF outputs on the regional and national digital agendas.</c:v>
                </c:pt>
                <c:pt idx="4">
                  <c:v>Other (150 words or less)</c:v>
                </c:pt>
              </c:strCache>
            </c:strRef>
          </c:cat>
          <c:val>
            <c:numRef>
              <c:f>'Question 11'!$B$4:$B$8</c:f>
              <c:numCache>
                <c:formatCode>0%</c:formatCode>
                <c:ptCount val="5"/>
                <c:pt idx="0">
                  <c:v>0.83870967741935487</c:v>
                </c:pt>
                <c:pt idx="1">
                  <c:v>0.5268817204301075</c:v>
                </c:pt>
                <c:pt idx="2">
                  <c:v>0.67741935483870963</c:v>
                </c:pt>
                <c:pt idx="3">
                  <c:v>0.69892473118279574</c:v>
                </c:pt>
                <c:pt idx="4">
                  <c:v>0.23655913978494625</c:v>
                </c:pt>
              </c:numCache>
            </c:numRef>
          </c:val>
          <c:extLst>
            <c:ext xmlns:c16="http://schemas.microsoft.com/office/drawing/2014/chart" uri="{C3380CC4-5D6E-409C-BE32-E72D297353CC}">
              <c16:uniqueId val="{00000000-36A8-429E-8854-936C3DCC2388}"/>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sz="1600"/>
              <a:t>6. Do you think the Cooperation Accelerator is a useful element of IGF + architecture?The Co-operation Accelerator would support cooperation among existing organisations and processes on specific issues.</a:t>
            </a:r>
          </a:p>
        </c:rich>
      </c:tx>
      <c:overlay val="0"/>
    </c:title>
    <c:autoTitleDeleted val="0"/>
    <c:plotArea>
      <c:layout/>
      <c:barChart>
        <c:barDir val="col"/>
        <c:grouping val="clustered"/>
        <c:varyColors val="0"/>
        <c:ser>
          <c:idx val="0"/>
          <c:order val="0"/>
          <c:tx>
            <c:strRef>
              <c:f>'Question 12'!$B$3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12'!$A$4:$A$5</c:f>
              <c:strCache>
                <c:ptCount val="2"/>
                <c:pt idx="0">
                  <c:v>Yes</c:v>
                </c:pt>
                <c:pt idx="1">
                  <c:v>No</c:v>
                </c:pt>
              </c:strCache>
            </c:strRef>
          </c:cat>
          <c:val>
            <c:numRef>
              <c:f>'Question 12'!$B$4:$B$5</c:f>
              <c:numCache>
                <c:formatCode>0%</c:formatCode>
                <c:ptCount val="2"/>
                <c:pt idx="0">
                  <c:v>0.93548387096774188</c:v>
                </c:pt>
                <c:pt idx="1">
                  <c:v>6.4516129032258063E-2</c:v>
                </c:pt>
              </c:numCache>
            </c:numRef>
          </c:val>
          <c:extLst>
            <c:ext xmlns:c16="http://schemas.microsoft.com/office/drawing/2014/chart" uri="{C3380CC4-5D6E-409C-BE32-E72D297353CC}">
              <c16:uniqueId val="{00000000-7E76-4F47-A807-92F95B86F399}"/>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sz="1600"/>
              <a:t>6a. If yes, do you think current Best Practice Forums (BPFs) intersessional activities could implement this element?</a:t>
            </a:r>
          </a:p>
        </c:rich>
      </c:tx>
      <c:overlay val="0"/>
    </c:title>
    <c:autoTitleDeleted val="0"/>
    <c:plotArea>
      <c:layout/>
      <c:barChart>
        <c:barDir val="col"/>
        <c:grouping val="clustered"/>
        <c:varyColors val="0"/>
        <c:ser>
          <c:idx val="0"/>
          <c:order val="0"/>
          <c:tx>
            <c:strRef>
              <c:f>'Question 13'!$B$3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13'!$A$4:$A$5</c:f>
              <c:strCache>
                <c:ptCount val="2"/>
                <c:pt idx="0">
                  <c:v>Yes</c:v>
                </c:pt>
                <c:pt idx="1">
                  <c:v>No</c:v>
                </c:pt>
              </c:strCache>
            </c:strRef>
          </c:cat>
          <c:val>
            <c:numRef>
              <c:f>'Question 13'!$B$4:$B$5</c:f>
              <c:numCache>
                <c:formatCode>0%</c:formatCode>
                <c:ptCount val="2"/>
                <c:pt idx="0">
                  <c:v>0.78409090909090906</c:v>
                </c:pt>
                <c:pt idx="1">
                  <c:v>0.21590909090909091</c:v>
                </c:pt>
              </c:numCache>
            </c:numRef>
          </c:val>
          <c:extLst>
            <c:ext xmlns:c16="http://schemas.microsoft.com/office/drawing/2014/chart" uri="{C3380CC4-5D6E-409C-BE32-E72D297353CC}">
              <c16:uniqueId val="{00000000-6379-462E-B8FB-E2EABAB593D5}"/>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sz="1400"/>
              <a:t>7. The main function of the Cooperation Accelerator would be to facilitate cooperation across a wide range of institutions, organisations and processes. What specific institutions, organisations and processes should the Accelerator focus on?</a:t>
            </a:r>
          </a:p>
        </c:rich>
      </c:tx>
      <c:overlay val="0"/>
    </c:title>
    <c:autoTitleDeleted val="0"/>
    <c:plotArea>
      <c:layout/>
      <c:barChart>
        <c:barDir val="col"/>
        <c:grouping val="clustered"/>
        <c:varyColors val="0"/>
        <c:ser>
          <c:idx val="0"/>
          <c:order val="0"/>
          <c:tx>
            <c:strRef>
              <c:f>'Question 15'!$B$3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15'!$A$4:$A$9</c:f>
              <c:strCache>
                <c:ptCount val="6"/>
                <c:pt idx="0">
                  <c:v>Technical Internet organisations such as ICANN, IETF, IEEE</c:v>
                </c:pt>
                <c:pt idx="1">
                  <c:v>Standards or policy organisations addressing policy areas with digital dimensions, such as food, healthcare, weather, environment, intellectual property, etc.</c:v>
                </c:pt>
                <c:pt idx="2">
                  <c:v>UN agencies</c:v>
                </c:pt>
                <c:pt idx="3">
                  <c:v>World and regional financial institutions</c:v>
                </c:pt>
                <c:pt idx="4">
                  <c:v>Other IGOs</c:v>
                </c:pt>
                <c:pt idx="5">
                  <c:v>Further describe which other entities should be included (150 words or less)</c:v>
                </c:pt>
              </c:strCache>
            </c:strRef>
          </c:cat>
          <c:val>
            <c:numRef>
              <c:f>'Question 15'!$B$4:$B$9</c:f>
              <c:numCache>
                <c:formatCode>0%</c:formatCode>
                <c:ptCount val="6"/>
                <c:pt idx="0">
                  <c:v>0.76344086021505375</c:v>
                </c:pt>
                <c:pt idx="1">
                  <c:v>0.79569892473118276</c:v>
                </c:pt>
                <c:pt idx="2">
                  <c:v>0.67741935483870963</c:v>
                </c:pt>
                <c:pt idx="3">
                  <c:v>0.5161290322580645</c:v>
                </c:pt>
                <c:pt idx="4">
                  <c:v>0.36559139784946237</c:v>
                </c:pt>
                <c:pt idx="5">
                  <c:v>0.35483870967741937</c:v>
                </c:pt>
              </c:numCache>
            </c:numRef>
          </c:val>
          <c:extLst>
            <c:ext xmlns:c16="http://schemas.microsoft.com/office/drawing/2014/chart" uri="{C3380CC4-5D6E-409C-BE32-E72D297353CC}">
              <c16:uniqueId val="{00000000-1C06-4799-B407-A6ED33D13DB6}"/>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sz="1400" dirty="0"/>
              <a:t>9. Do you think the Policy Incubator is a useful element of IGF + architecture? The Policy incubator would monitor, examine, and incubate policies and norms for public discussions and adoption.</a:t>
            </a:r>
          </a:p>
        </c:rich>
      </c:tx>
      <c:overlay val="0"/>
    </c:title>
    <c:autoTitleDeleted val="0"/>
    <c:plotArea>
      <c:layout/>
      <c:barChart>
        <c:barDir val="col"/>
        <c:grouping val="clustered"/>
        <c:varyColors val="0"/>
        <c:ser>
          <c:idx val="0"/>
          <c:order val="0"/>
          <c:tx>
            <c:strRef>
              <c:f>'Question 17'!$B$3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17'!$A$4:$A$5</c:f>
              <c:strCache>
                <c:ptCount val="2"/>
                <c:pt idx="0">
                  <c:v>Yes</c:v>
                </c:pt>
                <c:pt idx="1">
                  <c:v>No</c:v>
                </c:pt>
              </c:strCache>
            </c:strRef>
          </c:cat>
          <c:val>
            <c:numRef>
              <c:f>'Question 17'!$B$4:$B$5</c:f>
              <c:numCache>
                <c:formatCode>0%</c:formatCode>
                <c:ptCount val="2"/>
                <c:pt idx="0">
                  <c:v>0.89247311827956988</c:v>
                </c:pt>
                <c:pt idx="1">
                  <c:v>0.10752688172043011</c:v>
                </c:pt>
              </c:numCache>
            </c:numRef>
          </c:val>
          <c:extLst>
            <c:ext xmlns:c16="http://schemas.microsoft.com/office/drawing/2014/chart" uri="{C3380CC4-5D6E-409C-BE32-E72D297353CC}">
              <c16:uniqueId val="{00000000-B633-4440-8DC9-97DEA5FBC582}"/>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US" sz="1200" dirty="0"/>
              <a:t>10. Do you think the Observatory and Help Desk are useful elements of IGF + architecture? The Observatory and Help Desk would provide an overview of digital policy issues, coordinate capacity development activities, and provide help and assistance on digi</a:t>
            </a:r>
            <a:endParaRPr lang="en-GB" sz="1200" dirty="0"/>
          </a:p>
        </c:rich>
      </c:tx>
      <c:overlay val="0"/>
    </c:title>
    <c:autoTitleDeleted val="0"/>
    <c:plotArea>
      <c:layout/>
      <c:barChart>
        <c:barDir val="col"/>
        <c:grouping val="clustered"/>
        <c:varyColors val="0"/>
        <c:ser>
          <c:idx val="0"/>
          <c:order val="0"/>
          <c:tx>
            <c:strRef>
              <c:f>'Question 20'!$B$3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20'!$A$4:$A$5</c:f>
              <c:strCache>
                <c:ptCount val="2"/>
                <c:pt idx="0">
                  <c:v>Yes</c:v>
                </c:pt>
                <c:pt idx="1">
                  <c:v>No</c:v>
                </c:pt>
              </c:strCache>
            </c:strRef>
          </c:cat>
          <c:val>
            <c:numRef>
              <c:f>'Question 20'!$B$4:$B$5</c:f>
              <c:numCache>
                <c:formatCode>0%</c:formatCode>
                <c:ptCount val="2"/>
                <c:pt idx="0">
                  <c:v>0.77419354838709675</c:v>
                </c:pt>
                <c:pt idx="1">
                  <c:v>0.22580645161290322</c:v>
                </c:pt>
              </c:numCache>
            </c:numRef>
          </c:val>
          <c:extLst>
            <c:ext xmlns:c16="http://schemas.microsoft.com/office/drawing/2014/chart" uri="{C3380CC4-5D6E-409C-BE32-E72D297353CC}">
              <c16:uniqueId val="{00000000-E37E-4352-89B6-4EFA7159B89F}"/>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US" sz="1200" b="0" i="0" dirty="0">
                <a:effectLst/>
              </a:rPr>
              <a:t>11. The present approach to funding for the IGF is a combination of voluntary contributions from governments, technical Internet organizations, private sector. At present, a UN Trust Fund, administered by UN DESA receives funds and manages the UN Trust Fu</a:t>
            </a:r>
          </a:p>
        </c:rich>
      </c:tx>
      <c:overlay val="0"/>
    </c:title>
    <c:autoTitleDeleted val="0"/>
    <c:plotArea>
      <c:layout/>
      <c:barChart>
        <c:barDir val="col"/>
        <c:grouping val="clustered"/>
        <c:varyColors val="0"/>
        <c:ser>
          <c:idx val="0"/>
          <c:order val="0"/>
          <c:tx>
            <c:strRef>
              <c:f>'Question 23'!$B$3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23'!$A$4:$A$5</c:f>
              <c:strCache>
                <c:ptCount val="2"/>
                <c:pt idx="0">
                  <c:v>Yes</c:v>
                </c:pt>
                <c:pt idx="1">
                  <c:v>No</c:v>
                </c:pt>
              </c:strCache>
            </c:strRef>
          </c:cat>
          <c:val>
            <c:numRef>
              <c:f>'Question 23'!$B$4:$B$5</c:f>
              <c:numCache>
                <c:formatCode>0%</c:formatCode>
                <c:ptCount val="2"/>
                <c:pt idx="0">
                  <c:v>0.27956989247311825</c:v>
                </c:pt>
                <c:pt idx="1">
                  <c:v>0.72043010752688175</c:v>
                </c:pt>
              </c:numCache>
            </c:numRef>
          </c:val>
          <c:extLst>
            <c:ext xmlns:c16="http://schemas.microsoft.com/office/drawing/2014/chart" uri="{C3380CC4-5D6E-409C-BE32-E72D297353CC}">
              <c16:uniqueId val="{00000000-D1C6-49BF-8A86-3BABE785048D}"/>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sz="1600"/>
              <a:t>11a. If not, how funding could be increased and improved? What are some options for additional funding sources/contributors?</a:t>
            </a:r>
          </a:p>
        </c:rich>
      </c:tx>
      <c:overlay val="0"/>
    </c:title>
    <c:autoTitleDeleted val="0"/>
    <c:plotArea>
      <c:layout/>
      <c:barChart>
        <c:barDir val="col"/>
        <c:grouping val="clustered"/>
        <c:varyColors val="0"/>
        <c:ser>
          <c:idx val="0"/>
          <c:order val="0"/>
          <c:tx>
            <c:strRef>
              <c:f>'Question 24'!$B$3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24'!$A$4:$A$9</c:f>
              <c:strCache>
                <c:ptCount val="6"/>
                <c:pt idx="0">
                  <c:v>A professional fundraiser reporting into the IGF Secretariat</c:v>
                </c:pt>
                <c:pt idx="1">
                  <c:v>Additional outreach to foundations</c:v>
                </c:pt>
                <c:pt idx="2">
                  <c:v>Funds from the World Bank/regional banks;</c:v>
                </c:pt>
                <c:pt idx="3">
                  <c:v>Additional funds from industry groups, such as WEF</c:v>
                </c:pt>
                <c:pt idx="4">
                  <c:v>Additional funds from countries</c:v>
                </c:pt>
                <c:pt idx="5">
                  <c:v>Other (please specify)</c:v>
                </c:pt>
              </c:strCache>
            </c:strRef>
          </c:cat>
          <c:val>
            <c:numRef>
              <c:f>'Question 24'!$B$4:$B$9</c:f>
              <c:numCache>
                <c:formatCode>0%</c:formatCode>
                <c:ptCount val="6"/>
                <c:pt idx="0">
                  <c:v>0.51898734177215189</c:v>
                </c:pt>
                <c:pt idx="1">
                  <c:v>0.53164556962025311</c:v>
                </c:pt>
                <c:pt idx="2">
                  <c:v>0.65822784810126578</c:v>
                </c:pt>
                <c:pt idx="3">
                  <c:v>0.67088607594936711</c:v>
                </c:pt>
                <c:pt idx="4">
                  <c:v>0.45569620253164556</c:v>
                </c:pt>
                <c:pt idx="5">
                  <c:v>0.32911392405063289</c:v>
                </c:pt>
              </c:numCache>
            </c:numRef>
          </c:val>
          <c:extLst>
            <c:ext xmlns:c16="http://schemas.microsoft.com/office/drawing/2014/chart" uri="{C3380CC4-5D6E-409C-BE32-E72D297353CC}">
              <c16:uniqueId val="{00000000-9C82-4C1F-8824-BA76941627CD}"/>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a:t>12. Do you think the IGF should have a strengthened role in addressing IG public policies?</a:t>
            </a:r>
          </a:p>
        </c:rich>
      </c:tx>
      <c:overlay val="0"/>
    </c:title>
    <c:autoTitleDeleted val="0"/>
    <c:plotArea>
      <c:layout/>
      <c:barChart>
        <c:barDir val="col"/>
        <c:grouping val="clustered"/>
        <c:varyColors val="0"/>
        <c:ser>
          <c:idx val="0"/>
          <c:order val="0"/>
          <c:tx>
            <c:strRef>
              <c:f>'Question 25'!$B$3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25'!$A$4:$A$5</c:f>
              <c:strCache>
                <c:ptCount val="2"/>
                <c:pt idx="0">
                  <c:v>Yes</c:v>
                </c:pt>
                <c:pt idx="1">
                  <c:v>No</c:v>
                </c:pt>
              </c:strCache>
            </c:strRef>
          </c:cat>
          <c:val>
            <c:numRef>
              <c:f>'Question 25'!$B$4:$B$5</c:f>
              <c:numCache>
                <c:formatCode>0%</c:formatCode>
                <c:ptCount val="2"/>
                <c:pt idx="0">
                  <c:v>0.88172043010752688</c:v>
                </c:pt>
                <c:pt idx="1">
                  <c:v>0.11827956989247312</c:v>
                </c:pt>
              </c:numCache>
            </c:numRef>
          </c:val>
          <c:extLst>
            <c:ext xmlns:c16="http://schemas.microsoft.com/office/drawing/2014/chart" uri="{C3380CC4-5D6E-409C-BE32-E72D297353CC}">
              <c16:uniqueId val="{00000000-C36E-4AB3-9906-AE572C1E72D6}"/>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a:t>13. Is improved communications regarding the work of the IGF needed?</a:t>
            </a:r>
          </a:p>
        </c:rich>
      </c:tx>
      <c:overlay val="0"/>
    </c:title>
    <c:autoTitleDeleted val="0"/>
    <c:plotArea>
      <c:layout/>
      <c:barChart>
        <c:barDir val="col"/>
        <c:grouping val="clustered"/>
        <c:varyColors val="0"/>
        <c:ser>
          <c:idx val="0"/>
          <c:order val="0"/>
          <c:tx>
            <c:strRef>
              <c:f>'Question 28'!$B$3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28'!$A$4:$A$5</c:f>
              <c:strCache>
                <c:ptCount val="2"/>
                <c:pt idx="0">
                  <c:v>Yes</c:v>
                </c:pt>
                <c:pt idx="1">
                  <c:v>No</c:v>
                </c:pt>
              </c:strCache>
            </c:strRef>
          </c:cat>
          <c:val>
            <c:numRef>
              <c:f>'Question 28'!$B$4:$B$5</c:f>
              <c:numCache>
                <c:formatCode>0%</c:formatCode>
                <c:ptCount val="2"/>
                <c:pt idx="0">
                  <c:v>0.95652173913043481</c:v>
                </c:pt>
                <c:pt idx="1">
                  <c:v>4.3478260869565216E-2</c:v>
                </c:pt>
              </c:numCache>
            </c:numRef>
          </c:val>
          <c:extLst>
            <c:ext xmlns:c16="http://schemas.microsoft.com/office/drawing/2014/chart" uri="{C3380CC4-5D6E-409C-BE32-E72D297353CC}">
              <c16:uniqueId val="{00000000-AA09-4964-99CA-30500CE5D38D}"/>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a:t>Stakeholder Groups</a:t>
            </a:r>
          </a:p>
        </c:rich>
      </c:tx>
      <c:overlay val="0"/>
    </c:title>
    <c:autoTitleDeleted val="0"/>
    <c:plotArea>
      <c:layout/>
      <c:barChart>
        <c:barDir val="col"/>
        <c:grouping val="clustered"/>
        <c:varyColors val="0"/>
        <c:ser>
          <c:idx val="0"/>
          <c:order val="0"/>
          <c:tx>
            <c:strRef>
              <c:f>'Question 38'!$B$3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38'!$A$4:$A$9</c:f>
              <c:strCache>
                <c:ptCount val="6"/>
                <c:pt idx="0">
                  <c:v>Academia</c:v>
                </c:pt>
                <c:pt idx="1">
                  <c:v>Civil Society</c:v>
                </c:pt>
                <c:pt idx="2">
                  <c:v>Government</c:v>
                </c:pt>
                <c:pt idx="3">
                  <c:v>Private Sector</c:v>
                </c:pt>
                <c:pt idx="4">
                  <c:v>Technical Community</c:v>
                </c:pt>
                <c:pt idx="5">
                  <c:v>Intergovernmental Organization</c:v>
                </c:pt>
              </c:strCache>
            </c:strRef>
          </c:cat>
          <c:val>
            <c:numRef>
              <c:f>'Question 38'!$B$4:$B$9</c:f>
              <c:numCache>
                <c:formatCode>0%</c:formatCode>
                <c:ptCount val="6"/>
                <c:pt idx="0">
                  <c:v>0.22619047619047619</c:v>
                </c:pt>
                <c:pt idx="1">
                  <c:v>0.5357142857142857</c:v>
                </c:pt>
                <c:pt idx="2">
                  <c:v>0.19</c:v>
                </c:pt>
                <c:pt idx="3">
                  <c:v>0.28999999999999998</c:v>
                </c:pt>
                <c:pt idx="4">
                  <c:v>0.23</c:v>
                </c:pt>
                <c:pt idx="5">
                  <c:v>0.11</c:v>
                </c:pt>
              </c:numCache>
            </c:numRef>
          </c:val>
          <c:extLst>
            <c:ext xmlns:c16="http://schemas.microsoft.com/office/drawing/2014/chart" uri="{C3380CC4-5D6E-409C-BE32-E72D297353CC}">
              <c16:uniqueId val="{00000000-7190-4E0D-AE43-EF46D34334C2}"/>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rgbClr val="0070C0"/>
      </a:solidFill>
    </a:ln>
  </c:sp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US" sz="1200" dirty="0"/>
              <a:t>14. The IGF was established as a project of the UN Secretary-General’s office. The Panel recommended that the IGF Plus Secretariat be linked to the Office of the UN Secretary-General to reflect its interdisciplinary and system-wide approach. (Currently, t</a:t>
            </a:r>
            <a:endParaRPr lang="en-GB" sz="1200" dirty="0"/>
          </a:p>
        </c:rich>
      </c:tx>
      <c:overlay val="0"/>
    </c:title>
    <c:autoTitleDeleted val="0"/>
    <c:plotArea>
      <c:layout/>
      <c:barChart>
        <c:barDir val="col"/>
        <c:grouping val="clustered"/>
        <c:varyColors val="0"/>
        <c:ser>
          <c:idx val="0"/>
          <c:order val="0"/>
          <c:tx>
            <c:strRef>
              <c:f>'Question 31'!$B$3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31'!$A$4:$A$5</c:f>
              <c:strCache>
                <c:ptCount val="2"/>
                <c:pt idx="0">
                  <c:v>Yes</c:v>
                </c:pt>
                <c:pt idx="1">
                  <c:v>No</c:v>
                </c:pt>
              </c:strCache>
            </c:strRef>
          </c:cat>
          <c:val>
            <c:numRef>
              <c:f>'Question 31'!$B$4:$B$5</c:f>
              <c:numCache>
                <c:formatCode>0%</c:formatCode>
                <c:ptCount val="2"/>
                <c:pt idx="0">
                  <c:v>0.91397849462365588</c:v>
                </c:pt>
                <c:pt idx="1">
                  <c:v>8.6021505376344093E-2</c:v>
                </c:pt>
              </c:numCache>
            </c:numRef>
          </c:val>
          <c:extLst>
            <c:ext xmlns:c16="http://schemas.microsoft.com/office/drawing/2014/chart" uri="{C3380CC4-5D6E-409C-BE32-E72D297353CC}">
              <c16:uniqueId val="{00000000-0DFA-4518-8653-D664A344A2CE}"/>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a:t>Age</a:t>
            </a:r>
          </a:p>
        </c:rich>
      </c:tx>
      <c:overlay val="0"/>
    </c:title>
    <c:autoTitleDeleted val="0"/>
    <c:plotArea>
      <c:layout/>
      <c:barChart>
        <c:barDir val="col"/>
        <c:grouping val="clustered"/>
        <c:varyColors val="0"/>
        <c:ser>
          <c:idx val="0"/>
          <c:order val="0"/>
          <c:tx>
            <c:strRef>
              <c:f>'Question 43'!$B$3</c:f>
              <c:strCache>
                <c:ptCount val="1"/>
                <c:pt idx="0">
                  <c:v>Responses</c:v>
                </c:pt>
              </c:strCache>
            </c:strRef>
          </c:tx>
          <c:spPr>
            <a:solidFill>
              <a:srgbClr val="00BF6F"/>
            </a:solidFill>
            <a:ln>
              <a:prstDash val="solid"/>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436E-435C-BE67-1D537D572377}"/>
                </c:ext>
              </c:extLst>
            </c:dLbl>
            <c:dLbl>
              <c:idx val="1"/>
              <c:tx>
                <c:rich>
                  <a:bodyPr/>
                  <a:lstStyle/>
                  <a:p>
                    <a:r>
                      <a:rPr lang="en-US"/>
                      <a:t>12%</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36E-435C-BE67-1D537D572377}"/>
                </c:ext>
              </c:extLst>
            </c:dLbl>
            <c:dLbl>
              <c:idx val="2"/>
              <c:tx>
                <c:rich>
                  <a:bodyPr/>
                  <a:lstStyle/>
                  <a:p>
                    <a:r>
                      <a:rPr lang="en-US" dirty="0"/>
                      <a:t>40%</a:t>
                    </a:r>
                  </a:p>
                </c:rich>
              </c:tx>
              <c:showLegendKey val="0"/>
              <c:showVal val="1"/>
              <c:showCatName val="0"/>
              <c:showSerName val="0"/>
              <c:showPercent val="0"/>
              <c:showBubbleSize val="0"/>
              <c:extLst>
                <c:ext xmlns:c15="http://schemas.microsoft.com/office/drawing/2012/chart" uri="{CE6537A1-D6FC-4f65-9D91-7224C49458BB}">
                  <c15:layout>
                    <c:manualLayout>
                      <c:w val="8.4560925925925928E-2"/>
                      <c:h val="6.2541820534927156E-2"/>
                    </c:manualLayout>
                  </c15:layout>
                </c:ext>
                <c:ext xmlns:c16="http://schemas.microsoft.com/office/drawing/2014/chart" uri="{C3380CC4-5D6E-409C-BE32-E72D297353CC}">
                  <c16:uniqueId val="{00000001-436E-435C-BE67-1D537D572377}"/>
                </c:ext>
              </c:extLst>
            </c:dLbl>
            <c:dLbl>
              <c:idx val="3"/>
              <c:tx>
                <c:rich>
                  <a:bodyPr/>
                  <a:lstStyle/>
                  <a:p>
                    <a:r>
                      <a:rPr lang="en-US"/>
                      <a:t>40%</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36E-435C-BE67-1D537D572377}"/>
                </c:ext>
              </c:extLst>
            </c:dLbl>
            <c:dLbl>
              <c:idx val="4"/>
              <c:tx>
                <c:rich>
                  <a:bodyPr/>
                  <a:lstStyle/>
                  <a:p>
                    <a:r>
                      <a:rPr lang="en-US"/>
                      <a:t>8%</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36E-435C-BE67-1D537D572377}"/>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43'!$A$4:$A$8</c:f>
              <c:strCache>
                <c:ptCount val="5"/>
                <c:pt idx="0">
                  <c:v>Under 18</c:v>
                </c:pt>
                <c:pt idx="1">
                  <c:v>18-29</c:v>
                </c:pt>
                <c:pt idx="2">
                  <c:v>30-44</c:v>
                </c:pt>
                <c:pt idx="3">
                  <c:v>45-64</c:v>
                </c:pt>
                <c:pt idx="4">
                  <c:v>65+</c:v>
                </c:pt>
              </c:strCache>
            </c:strRef>
          </c:cat>
          <c:val>
            <c:numRef>
              <c:f>'Question 43'!$B$4:$B$8</c:f>
              <c:numCache>
                <c:formatCode>0.00%</c:formatCode>
                <c:ptCount val="5"/>
                <c:pt idx="0">
                  <c:v>0</c:v>
                </c:pt>
                <c:pt idx="1">
                  <c:v>0.12</c:v>
                </c:pt>
                <c:pt idx="2">
                  <c:v>0.4</c:v>
                </c:pt>
                <c:pt idx="3">
                  <c:v>0.4</c:v>
                </c:pt>
                <c:pt idx="4">
                  <c:v>0.08</c:v>
                </c:pt>
              </c:numCache>
            </c:numRef>
          </c:val>
          <c:extLst>
            <c:ext xmlns:c16="http://schemas.microsoft.com/office/drawing/2014/chart" uri="{C3380CC4-5D6E-409C-BE32-E72D297353CC}">
              <c16:uniqueId val="{00000000-436E-435C-BE67-1D537D572377}"/>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0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rgbClr val="0070C0"/>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a:t>You are submitting this contribution: </a:t>
            </a:r>
          </a:p>
        </c:rich>
      </c:tx>
      <c:overlay val="0"/>
    </c:title>
    <c:autoTitleDeleted val="0"/>
    <c:plotArea>
      <c:layout/>
      <c:barChart>
        <c:barDir val="col"/>
        <c:grouping val="clustered"/>
        <c:varyColors val="0"/>
        <c:ser>
          <c:idx val="0"/>
          <c:order val="0"/>
          <c:tx>
            <c:strRef>
              <c:f>'Question 39'!$B$3</c:f>
              <c:strCache>
                <c:ptCount val="1"/>
                <c:pt idx="0">
                  <c:v>Responses</c:v>
                </c:pt>
              </c:strCache>
            </c:strRef>
          </c:tx>
          <c:spPr>
            <a:solidFill>
              <a:srgbClr val="00BF6F"/>
            </a:solidFill>
            <a:ln>
              <a:prstDash val="solid"/>
            </a:ln>
          </c:spPr>
          <c:invertIfNegative val="0"/>
          <c:dLbls>
            <c:dLbl>
              <c:idx val="0"/>
              <c:tx>
                <c:rich>
                  <a:bodyPr/>
                  <a:lstStyle/>
                  <a:p>
                    <a:r>
                      <a:rPr lang="en-US"/>
                      <a:t>26%</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8EF-4EAD-A7F8-AFB315E82B8A}"/>
                </c:ext>
              </c:extLst>
            </c:dLbl>
            <c:dLbl>
              <c:idx val="1"/>
              <c:tx>
                <c:rich>
                  <a:bodyPr/>
                  <a:lstStyle/>
                  <a:p>
                    <a:r>
                      <a:rPr lang="en-US"/>
                      <a:t>28%</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8EF-4EAD-A7F8-AFB315E82B8A}"/>
                </c:ext>
              </c:extLst>
            </c:dLbl>
            <c:dLbl>
              <c:idx val="2"/>
              <c:tx>
                <c:rich>
                  <a:bodyPr/>
                  <a:lstStyle/>
                  <a:p>
                    <a:r>
                      <a:rPr lang="en-US"/>
                      <a:t>46%</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8EF-4EAD-A7F8-AFB315E82B8A}"/>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39'!$A$4:$A$6</c:f>
              <c:strCache>
                <c:ptCount val="3"/>
                <c:pt idx="0">
                  <c:v>On behalf of an NRI</c:v>
                </c:pt>
                <c:pt idx="1">
                  <c:v>On behalf of your organization</c:v>
                </c:pt>
                <c:pt idx="2">
                  <c:v>In a personal capacity</c:v>
                </c:pt>
              </c:strCache>
            </c:strRef>
          </c:cat>
          <c:val>
            <c:numRef>
              <c:f>'Question 39'!$B$4:$B$6</c:f>
              <c:numCache>
                <c:formatCode>0.00%</c:formatCode>
                <c:ptCount val="3"/>
                <c:pt idx="0">
                  <c:v>0.26</c:v>
                </c:pt>
                <c:pt idx="1">
                  <c:v>0.28000000000000003</c:v>
                </c:pt>
                <c:pt idx="2">
                  <c:v>0.46</c:v>
                </c:pt>
              </c:numCache>
            </c:numRef>
          </c:val>
          <c:extLst>
            <c:ext xmlns:c16="http://schemas.microsoft.com/office/drawing/2014/chart" uri="{C3380CC4-5D6E-409C-BE32-E72D297353CC}">
              <c16:uniqueId val="{00000000-F8EF-4EAD-A7F8-AFB315E82B8A}"/>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0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rgbClr val="0070C0"/>
      </a:solid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sz="1600"/>
              <a:t>2. Should the Advisory Group have the same structure as the current MAG?</a:t>
            </a:r>
          </a:p>
        </c:rich>
      </c:tx>
      <c:overlay val="0"/>
    </c:title>
    <c:autoTitleDeleted val="0"/>
    <c:plotArea>
      <c:layout>
        <c:manualLayout>
          <c:layoutTarget val="inner"/>
          <c:xMode val="edge"/>
          <c:yMode val="edge"/>
          <c:x val="7.2168409116458207E-2"/>
          <c:y val="0.25395897308008136"/>
          <c:w val="0.89058764302506876"/>
          <c:h val="0.66377785947010393"/>
        </c:manualLayout>
      </c:layout>
      <c:barChart>
        <c:barDir val="col"/>
        <c:grouping val="clustered"/>
        <c:varyColors val="0"/>
        <c:ser>
          <c:idx val="0"/>
          <c:order val="0"/>
          <c:tx>
            <c:strRef>
              <c:f>'Question 3'!$B$3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3'!$A$4:$A$5</c:f>
              <c:strCache>
                <c:ptCount val="2"/>
                <c:pt idx="0">
                  <c:v>Yes</c:v>
                </c:pt>
                <c:pt idx="1">
                  <c:v>No</c:v>
                </c:pt>
              </c:strCache>
            </c:strRef>
          </c:cat>
          <c:val>
            <c:numRef>
              <c:f>'Question 3'!$B$4:$B$5</c:f>
              <c:numCache>
                <c:formatCode>0%</c:formatCode>
                <c:ptCount val="2"/>
                <c:pt idx="0">
                  <c:v>0.43010752688172044</c:v>
                </c:pt>
                <c:pt idx="1">
                  <c:v>0.56989247311827962</c:v>
                </c:pt>
              </c:numCache>
            </c:numRef>
          </c:val>
          <c:extLst>
            <c:ext xmlns:c16="http://schemas.microsoft.com/office/drawing/2014/chart" uri="{C3380CC4-5D6E-409C-BE32-E72D297353CC}">
              <c16:uniqueId val="{00000000-64E5-4900-8104-991EA659DE74}"/>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rgbClr val="0070C0"/>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sz="1600"/>
              <a:t>1. Which of the three models best pursue Global Digital Cooperation?</a:t>
            </a:r>
          </a:p>
        </c:rich>
      </c:tx>
      <c:overlay val="0"/>
    </c:title>
    <c:autoTitleDeleted val="0"/>
    <c:plotArea>
      <c:layout/>
      <c:barChart>
        <c:barDir val="col"/>
        <c:grouping val="clustered"/>
        <c:varyColors val="0"/>
        <c:ser>
          <c:idx val="0"/>
          <c:order val="0"/>
          <c:tx>
            <c:strRef>
              <c:f>'Question 2'!$B$3</c:f>
              <c:strCache>
                <c:ptCount val="1"/>
                <c:pt idx="0">
                  <c:v>Responses</c:v>
                </c:pt>
              </c:strCache>
            </c:strRef>
          </c:tx>
          <c:spPr>
            <a:solidFill>
              <a:srgbClr val="00BF6F"/>
            </a:solidFill>
            <a:ln>
              <a:prstDash val="solid"/>
            </a:ln>
          </c:spPr>
          <c:invertIfNegative val="0"/>
          <c:dLbls>
            <c:spPr>
              <a:noFill/>
              <a:ln>
                <a:noFill/>
              </a:ln>
              <a:effectLst/>
            </c:spPr>
            <c:txPr>
              <a:bodyPr wrap="square" lIns="38100" tIns="19050" rIns="38100" bIns="19050" anchor="ctr">
                <a:spAutoFit/>
              </a:bodyPr>
              <a:lstStyle/>
              <a:p>
                <a:pPr>
                  <a:defRPr sz="11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2'!$A$4:$A$6</c:f>
              <c:strCache>
                <c:ptCount val="3"/>
                <c:pt idx="0">
                  <c:v>IGF +</c:v>
                </c:pt>
                <c:pt idx="1">
                  <c:v>DISTRIBUTED CO-GOVERNANCE ARCHITECTURE (COGOV)</c:v>
                </c:pt>
                <c:pt idx="2">
                  <c:v>DIGITAL COMMONS ARCHITECTURE</c:v>
                </c:pt>
              </c:strCache>
            </c:strRef>
          </c:cat>
          <c:val>
            <c:numRef>
              <c:f>'Question 2'!$B$4:$B$6</c:f>
              <c:numCache>
                <c:formatCode>0%</c:formatCode>
                <c:ptCount val="3"/>
                <c:pt idx="0">
                  <c:v>0.84946236559139787</c:v>
                </c:pt>
                <c:pt idx="1">
                  <c:v>0.10752688172043011</c:v>
                </c:pt>
                <c:pt idx="2">
                  <c:v>4.3010752688172046E-2</c:v>
                </c:pt>
              </c:numCache>
            </c:numRef>
          </c:val>
          <c:extLst>
            <c:ext xmlns:c16="http://schemas.microsoft.com/office/drawing/2014/chart" uri="{C3380CC4-5D6E-409C-BE32-E72D297353CC}">
              <c16:uniqueId val="{00000000-2F7A-4842-A90C-5614F3B26A52}"/>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txPr>
          <a:bodyPr/>
          <a:lstStyle/>
          <a:p>
            <a:pPr>
              <a:defRPr sz="1100"/>
            </a:pPr>
            <a:endParaRPr lang="en-US"/>
          </a:p>
        </c:txPr>
        <c:crossAx val="100"/>
        <c:crosses val="autoZero"/>
        <c:auto val="0"/>
        <c:lblAlgn val="ctr"/>
        <c:lblOffset val="100"/>
        <c:noMultiLvlLbl val="0"/>
      </c:catAx>
    </c:plotArea>
    <c:plotVisOnly val="0"/>
    <c:dispBlanksAs val="gap"/>
    <c:showDLblsOverMax val="0"/>
  </c:chart>
  <c:spPr>
    <a:ln>
      <a:solidFill>
        <a:srgbClr val="0070C0"/>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a:t>2a. If you selected ‘no’ for the previous question, what changes should be brought to the structure of the Advisory Group (AG) (compared to the MAG)? Some examples of changes are provided. You can also provide up to a 150 word description of your suggeste</a:t>
            </a:r>
          </a:p>
        </c:rich>
      </c:tx>
      <c:overlay val="0"/>
    </c:title>
    <c:autoTitleDeleted val="0"/>
    <c:plotArea>
      <c:layout/>
      <c:barChart>
        <c:barDir val="col"/>
        <c:grouping val="clustered"/>
        <c:varyColors val="0"/>
        <c:ser>
          <c:idx val="0"/>
          <c:order val="0"/>
          <c:tx>
            <c:strRef>
              <c:f>'Question 4'!$B$3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4'!$A$4:$A$6</c:f>
              <c:strCache>
                <c:ptCount val="3"/>
                <c:pt idx="0">
                  <c:v>The number of AG members should be clear, with a defined term of years to serve on the AG.</c:v>
                </c:pt>
                <c:pt idx="1">
                  <c:v>The AG should include representatives from additional sectors (compared to the sectors currently represented on the MAG). For example, in recent years, an emphasis has been put on the need to engage additional sectors, such as parliamentarians, youth, acad</c:v>
                </c:pt>
                <c:pt idx="2">
                  <c:v>Other (150 words or less)</c:v>
                </c:pt>
              </c:strCache>
            </c:strRef>
          </c:cat>
          <c:val>
            <c:numRef>
              <c:f>'Question 4'!$B$4:$B$6</c:f>
              <c:numCache>
                <c:formatCode>0%</c:formatCode>
                <c:ptCount val="3"/>
                <c:pt idx="0">
                  <c:v>0.46478873239436619</c:v>
                </c:pt>
                <c:pt idx="1">
                  <c:v>0.647887323943662</c:v>
                </c:pt>
                <c:pt idx="2">
                  <c:v>0.352112676056338</c:v>
                </c:pt>
              </c:numCache>
            </c:numRef>
          </c:val>
          <c:extLst>
            <c:ext xmlns:c16="http://schemas.microsoft.com/office/drawing/2014/chart" uri="{C3380CC4-5D6E-409C-BE32-E72D297353CC}">
              <c16:uniqueId val="{00000000-953A-426B-951A-9033AF1BA51B}"/>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txPr>
          <a:bodyPr/>
          <a:lstStyle/>
          <a:p>
            <a:pPr>
              <a:defRPr sz="1000"/>
            </a:pPr>
            <a:endParaRPr lang="en-US"/>
          </a:p>
        </c:txPr>
        <c:crossAx val="100"/>
        <c:crosses val="autoZero"/>
        <c:auto val="0"/>
        <c:lblAlgn val="ctr"/>
        <c:lblOffset val="100"/>
        <c:noMultiLvlLbl val="0"/>
      </c:catAx>
    </c:plotArea>
    <c:plotVisOnly val="0"/>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GB" dirty="0"/>
              <a:t>3. Do you think the Advisory Group responsibilities should be broader and different than those performed by MAG?</a:t>
            </a:r>
          </a:p>
        </c:rich>
      </c:tx>
      <c:overlay val="0"/>
    </c:title>
    <c:autoTitleDeleted val="0"/>
    <c:plotArea>
      <c:layout/>
      <c:barChart>
        <c:barDir val="col"/>
        <c:grouping val="clustered"/>
        <c:varyColors val="0"/>
        <c:ser>
          <c:idx val="0"/>
          <c:order val="0"/>
          <c:tx>
            <c:strRef>
              <c:f>'Question 6'!$B$3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6'!$A$4:$A$5</c:f>
              <c:strCache>
                <c:ptCount val="2"/>
                <c:pt idx="0">
                  <c:v>Yes</c:v>
                </c:pt>
                <c:pt idx="1">
                  <c:v>No</c:v>
                </c:pt>
              </c:strCache>
            </c:strRef>
          </c:cat>
          <c:val>
            <c:numRef>
              <c:f>'Question 6'!$B$4:$B$5</c:f>
              <c:numCache>
                <c:formatCode>0%</c:formatCode>
                <c:ptCount val="2"/>
                <c:pt idx="0">
                  <c:v>0.60215053763440862</c:v>
                </c:pt>
                <c:pt idx="1">
                  <c:v>0.39784946236559138</c:v>
                </c:pt>
              </c:numCache>
            </c:numRef>
          </c:val>
          <c:extLst>
            <c:ext xmlns:c16="http://schemas.microsoft.com/office/drawing/2014/chart" uri="{C3380CC4-5D6E-409C-BE32-E72D297353CC}">
              <c16:uniqueId val="{00000000-2E36-42E8-9BA2-1851AE40CB90}"/>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US" sz="1400" dirty="0"/>
              <a:t>4. In recent years, an emphasis has been put on the need to engage additional sectors, such as parliamentarians, youth, academic researchers, philosophers, economists, futurists, etc. in IGF activities. Should these or other sectoral representatives be mo</a:t>
            </a:r>
            <a:endParaRPr lang="en-GB" sz="1400" dirty="0"/>
          </a:p>
        </c:rich>
      </c:tx>
      <c:overlay val="0"/>
    </c:title>
    <c:autoTitleDeleted val="0"/>
    <c:plotArea>
      <c:layout/>
      <c:barChart>
        <c:barDir val="col"/>
        <c:grouping val="clustered"/>
        <c:varyColors val="0"/>
        <c:ser>
          <c:idx val="0"/>
          <c:order val="0"/>
          <c:tx>
            <c:strRef>
              <c:f>'Question 9'!$B$3</c:f>
              <c:strCache>
                <c:ptCount val="1"/>
                <c:pt idx="0">
                  <c:v>Responses</c:v>
                </c:pt>
              </c:strCache>
            </c:strRef>
          </c:tx>
          <c:spPr>
            <a:solidFill>
              <a:srgbClr val="00BF6F"/>
            </a:solidFill>
            <a:ln>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9'!$A$4:$A$5</c:f>
              <c:strCache>
                <c:ptCount val="2"/>
                <c:pt idx="0">
                  <c:v>Yes</c:v>
                </c:pt>
                <c:pt idx="1">
                  <c:v>No</c:v>
                </c:pt>
              </c:strCache>
            </c:strRef>
          </c:cat>
          <c:val>
            <c:numRef>
              <c:f>'Question 9'!$B$4:$B$5</c:f>
              <c:numCache>
                <c:formatCode>0%</c:formatCode>
                <c:ptCount val="2"/>
                <c:pt idx="0">
                  <c:v>0.92473118279569888</c:v>
                </c:pt>
                <c:pt idx="1">
                  <c:v>7.5268817204301078E-2</c:v>
                </c:pt>
              </c:numCache>
            </c:numRef>
          </c:val>
          <c:extLst>
            <c:ext xmlns:c16="http://schemas.microsoft.com/office/drawing/2014/chart" uri="{C3380CC4-5D6E-409C-BE32-E72D297353CC}">
              <c16:uniqueId val="{00000000-9CA5-4689-BC3E-9CE9E19E5332}"/>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plotVisOnly val="0"/>
    <c:dispBlanksAs val="gap"/>
    <c:showDLblsOverMax val="0"/>
  </c:chart>
  <c:spPr>
    <a:ln>
      <a:solidFill>
        <a:schemeClr val="accent1"/>
      </a:solidFill>
    </a:ln>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B0D84-AE7C-4987-9AF1-D984234144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6EB2043-D807-41DD-A794-2FCCB5EBD3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3E01025-2955-4E72-95A8-228EFDC0D832}"/>
              </a:ext>
            </a:extLst>
          </p:cNvPr>
          <p:cNvSpPr>
            <a:spLocks noGrp="1"/>
          </p:cNvSpPr>
          <p:nvPr>
            <p:ph type="dt" sz="half" idx="10"/>
          </p:nvPr>
        </p:nvSpPr>
        <p:spPr/>
        <p:txBody>
          <a:bodyPr/>
          <a:lstStyle/>
          <a:p>
            <a:fld id="{EBD594BD-0B75-4DE4-AE76-84FAB563C523}" type="datetimeFigureOut">
              <a:rPr lang="en-GB" smtClean="0"/>
              <a:t>03/06/2020</a:t>
            </a:fld>
            <a:endParaRPr lang="en-GB"/>
          </a:p>
        </p:txBody>
      </p:sp>
      <p:sp>
        <p:nvSpPr>
          <p:cNvPr id="5" name="Footer Placeholder 4">
            <a:extLst>
              <a:ext uri="{FF2B5EF4-FFF2-40B4-BE49-F238E27FC236}">
                <a16:creationId xmlns:a16="http://schemas.microsoft.com/office/drawing/2014/main" id="{5895179E-CF19-47FF-BCE6-91886AA122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D1CA5E-8502-4778-8D94-5BAE92800B47}"/>
              </a:ext>
            </a:extLst>
          </p:cNvPr>
          <p:cNvSpPr>
            <a:spLocks noGrp="1"/>
          </p:cNvSpPr>
          <p:nvPr>
            <p:ph type="sldNum" sz="quarter" idx="12"/>
          </p:nvPr>
        </p:nvSpPr>
        <p:spPr/>
        <p:txBody>
          <a:bodyPr/>
          <a:lstStyle/>
          <a:p>
            <a:fld id="{9B45361F-5503-4E7B-8485-63F6DD969EE2}" type="slidenum">
              <a:rPr lang="en-GB" smtClean="0"/>
              <a:t>‹#›</a:t>
            </a:fld>
            <a:endParaRPr lang="en-GB"/>
          </a:p>
        </p:txBody>
      </p:sp>
    </p:spTree>
    <p:extLst>
      <p:ext uri="{BB962C8B-B14F-4D97-AF65-F5344CB8AC3E}">
        <p14:creationId xmlns:p14="http://schemas.microsoft.com/office/powerpoint/2010/main" val="1759071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97F78-BE66-4ECF-9637-AF4F3027E5F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5EDDDB1-145A-42BD-8C18-4A35896027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9DFB15-8411-4EC1-BFB1-A0E4FBC8F84B}"/>
              </a:ext>
            </a:extLst>
          </p:cNvPr>
          <p:cNvSpPr>
            <a:spLocks noGrp="1"/>
          </p:cNvSpPr>
          <p:nvPr>
            <p:ph type="dt" sz="half" idx="10"/>
          </p:nvPr>
        </p:nvSpPr>
        <p:spPr/>
        <p:txBody>
          <a:bodyPr/>
          <a:lstStyle/>
          <a:p>
            <a:fld id="{EBD594BD-0B75-4DE4-AE76-84FAB563C523}" type="datetimeFigureOut">
              <a:rPr lang="en-GB" smtClean="0"/>
              <a:t>03/06/2020</a:t>
            </a:fld>
            <a:endParaRPr lang="en-GB"/>
          </a:p>
        </p:txBody>
      </p:sp>
      <p:sp>
        <p:nvSpPr>
          <p:cNvPr id="5" name="Footer Placeholder 4">
            <a:extLst>
              <a:ext uri="{FF2B5EF4-FFF2-40B4-BE49-F238E27FC236}">
                <a16:creationId xmlns:a16="http://schemas.microsoft.com/office/drawing/2014/main" id="{E0CEE2D5-448D-413B-8AC5-13FAA51237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867634-C7A5-4B05-8359-4B345D6437D2}"/>
              </a:ext>
            </a:extLst>
          </p:cNvPr>
          <p:cNvSpPr>
            <a:spLocks noGrp="1"/>
          </p:cNvSpPr>
          <p:nvPr>
            <p:ph type="sldNum" sz="quarter" idx="12"/>
          </p:nvPr>
        </p:nvSpPr>
        <p:spPr/>
        <p:txBody>
          <a:bodyPr/>
          <a:lstStyle/>
          <a:p>
            <a:fld id="{9B45361F-5503-4E7B-8485-63F6DD969EE2}" type="slidenum">
              <a:rPr lang="en-GB" smtClean="0"/>
              <a:t>‹#›</a:t>
            </a:fld>
            <a:endParaRPr lang="en-GB"/>
          </a:p>
        </p:txBody>
      </p:sp>
    </p:spTree>
    <p:extLst>
      <p:ext uri="{BB962C8B-B14F-4D97-AF65-F5344CB8AC3E}">
        <p14:creationId xmlns:p14="http://schemas.microsoft.com/office/powerpoint/2010/main" val="2704477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88D3F1-DF4C-4096-8D0D-243BB04C67A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79C64B-0219-401A-9DC3-682DE1705B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94F21A-DFDA-4A85-AB88-D64F3D59F167}"/>
              </a:ext>
            </a:extLst>
          </p:cNvPr>
          <p:cNvSpPr>
            <a:spLocks noGrp="1"/>
          </p:cNvSpPr>
          <p:nvPr>
            <p:ph type="dt" sz="half" idx="10"/>
          </p:nvPr>
        </p:nvSpPr>
        <p:spPr/>
        <p:txBody>
          <a:bodyPr/>
          <a:lstStyle/>
          <a:p>
            <a:fld id="{EBD594BD-0B75-4DE4-AE76-84FAB563C523}" type="datetimeFigureOut">
              <a:rPr lang="en-GB" smtClean="0"/>
              <a:t>03/06/2020</a:t>
            </a:fld>
            <a:endParaRPr lang="en-GB"/>
          </a:p>
        </p:txBody>
      </p:sp>
      <p:sp>
        <p:nvSpPr>
          <p:cNvPr id="5" name="Footer Placeholder 4">
            <a:extLst>
              <a:ext uri="{FF2B5EF4-FFF2-40B4-BE49-F238E27FC236}">
                <a16:creationId xmlns:a16="http://schemas.microsoft.com/office/drawing/2014/main" id="{EFDAD748-0C07-43C8-ACD3-AA51FC4939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0335FA-22D0-478C-A6DC-D680EA511F8F}"/>
              </a:ext>
            </a:extLst>
          </p:cNvPr>
          <p:cNvSpPr>
            <a:spLocks noGrp="1"/>
          </p:cNvSpPr>
          <p:nvPr>
            <p:ph type="sldNum" sz="quarter" idx="12"/>
          </p:nvPr>
        </p:nvSpPr>
        <p:spPr/>
        <p:txBody>
          <a:bodyPr/>
          <a:lstStyle/>
          <a:p>
            <a:fld id="{9B45361F-5503-4E7B-8485-63F6DD969EE2}" type="slidenum">
              <a:rPr lang="en-GB" smtClean="0"/>
              <a:t>‹#›</a:t>
            </a:fld>
            <a:endParaRPr lang="en-GB"/>
          </a:p>
        </p:txBody>
      </p:sp>
    </p:spTree>
    <p:extLst>
      <p:ext uri="{BB962C8B-B14F-4D97-AF65-F5344CB8AC3E}">
        <p14:creationId xmlns:p14="http://schemas.microsoft.com/office/powerpoint/2010/main" val="2218264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8582F-AE38-46F4-86C4-C1C9795487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89AF2B-C99F-4406-A9C5-FA7A9FE086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20C98D-C944-494D-89E6-7AA91D9D5CE1}"/>
              </a:ext>
            </a:extLst>
          </p:cNvPr>
          <p:cNvSpPr>
            <a:spLocks noGrp="1"/>
          </p:cNvSpPr>
          <p:nvPr>
            <p:ph type="dt" sz="half" idx="10"/>
          </p:nvPr>
        </p:nvSpPr>
        <p:spPr/>
        <p:txBody>
          <a:bodyPr/>
          <a:lstStyle/>
          <a:p>
            <a:fld id="{EBD594BD-0B75-4DE4-AE76-84FAB563C523}" type="datetimeFigureOut">
              <a:rPr lang="en-GB" smtClean="0"/>
              <a:t>03/06/2020</a:t>
            </a:fld>
            <a:endParaRPr lang="en-GB"/>
          </a:p>
        </p:txBody>
      </p:sp>
      <p:sp>
        <p:nvSpPr>
          <p:cNvPr id="5" name="Footer Placeholder 4">
            <a:extLst>
              <a:ext uri="{FF2B5EF4-FFF2-40B4-BE49-F238E27FC236}">
                <a16:creationId xmlns:a16="http://schemas.microsoft.com/office/drawing/2014/main" id="{C748EF1E-4B80-4BA9-AEF7-EF9362D40A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A653CA-DF8B-44C9-814A-1334F6524596}"/>
              </a:ext>
            </a:extLst>
          </p:cNvPr>
          <p:cNvSpPr>
            <a:spLocks noGrp="1"/>
          </p:cNvSpPr>
          <p:nvPr>
            <p:ph type="sldNum" sz="quarter" idx="12"/>
          </p:nvPr>
        </p:nvSpPr>
        <p:spPr/>
        <p:txBody>
          <a:bodyPr/>
          <a:lstStyle/>
          <a:p>
            <a:fld id="{9B45361F-5503-4E7B-8485-63F6DD969EE2}" type="slidenum">
              <a:rPr lang="en-GB" smtClean="0"/>
              <a:t>‹#›</a:t>
            </a:fld>
            <a:endParaRPr lang="en-GB"/>
          </a:p>
        </p:txBody>
      </p:sp>
    </p:spTree>
    <p:extLst>
      <p:ext uri="{BB962C8B-B14F-4D97-AF65-F5344CB8AC3E}">
        <p14:creationId xmlns:p14="http://schemas.microsoft.com/office/powerpoint/2010/main" val="43981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61E86-F01C-40C1-981D-7CDAC240BE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23C88B4-77DB-46A7-8D9C-1B69459BAC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925109-B1FD-4E5B-9F68-8646191BA20D}"/>
              </a:ext>
            </a:extLst>
          </p:cNvPr>
          <p:cNvSpPr>
            <a:spLocks noGrp="1"/>
          </p:cNvSpPr>
          <p:nvPr>
            <p:ph type="dt" sz="half" idx="10"/>
          </p:nvPr>
        </p:nvSpPr>
        <p:spPr/>
        <p:txBody>
          <a:bodyPr/>
          <a:lstStyle/>
          <a:p>
            <a:fld id="{EBD594BD-0B75-4DE4-AE76-84FAB563C523}" type="datetimeFigureOut">
              <a:rPr lang="en-GB" smtClean="0"/>
              <a:t>03/06/2020</a:t>
            </a:fld>
            <a:endParaRPr lang="en-GB"/>
          </a:p>
        </p:txBody>
      </p:sp>
      <p:sp>
        <p:nvSpPr>
          <p:cNvPr id="5" name="Footer Placeholder 4">
            <a:extLst>
              <a:ext uri="{FF2B5EF4-FFF2-40B4-BE49-F238E27FC236}">
                <a16:creationId xmlns:a16="http://schemas.microsoft.com/office/drawing/2014/main" id="{61805810-DF09-4591-8F47-75138B8F8E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E0827C-514B-41D6-8C57-8A09458C1D85}"/>
              </a:ext>
            </a:extLst>
          </p:cNvPr>
          <p:cNvSpPr>
            <a:spLocks noGrp="1"/>
          </p:cNvSpPr>
          <p:nvPr>
            <p:ph type="sldNum" sz="quarter" idx="12"/>
          </p:nvPr>
        </p:nvSpPr>
        <p:spPr/>
        <p:txBody>
          <a:bodyPr/>
          <a:lstStyle/>
          <a:p>
            <a:fld id="{9B45361F-5503-4E7B-8485-63F6DD969EE2}" type="slidenum">
              <a:rPr lang="en-GB" smtClean="0"/>
              <a:t>‹#›</a:t>
            </a:fld>
            <a:endParaRPr lang="en-GB"/>
          </a:p>
        </p:txBody>
      </p:sp>
    </p:spTree>
    <p:extLst>
      <p:ext uri="{BB962C8B-B14F-4D97-AF65-F5344CB8AC3E}">
        <p14:creationId xmlns:p14="http://schemas.microsoft.com/office/powerpoint/2010/main" val="825177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B08D4-3CEA-46E6-9751-76FB4BDA736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3C6FC80-32F0-45CE-8AB5-17579F384E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3EC70C7-3AF0-40F6-ADF4-F9976179D6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61DBFC5-EF3A-4A20-ADD1-DEE390AD62C6}"/>
              </a:ext>
            </a:extLst>
          </p:cNvPr>
          <p:cNvSpPr>
            <a:spLocks noGrp="1"/>
          </p:cNvSpPr>
          <p:nvPr>
            <p:ph type="dt" sz="half" idx="10"/>
          </p:nvPr>
        </p:nvSpPr>
        <p:spPr/>
        <p:txBody>
          <a:bodyPr/>
          <a:lstStyle/>
          <a:p>
            <a:fld id="{EBD594BD-0B75-4DE4-AE76-84FAB563C523}" type="datetimeFigureOut">
              <a:rPr lang="en-GB" smtClean="0"/>
              <a:t>03/06/2020</a:t>
            </a:fld>
            <a:endParaRPr lang="en-GB"/>
          </a:p>
        </p:txBody>
      </p:sp>
      <p:sp>
        <p:nvSpPr>
          <p:cNvPr id="6" name="Footer Placeholder 5">
            <a:extLst>
              <a:ext uri="{FF2B5EF4-FFF2-40B4-BE49-F238E27FC236}">
                <a16:creationId xmlns:a16="http://schemas.microsoft.com/office/drawing/2014/main" id="{B2800D7D-DF09-49F5-A3AC-3454FA0C3B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E72D7D-B1D4-40A9-800C-09B27128FB56}"/>
              </a:ext>
            </a:extLst>
          </p:cNvPr>
          <p:cNvSpPr>
            <a:spLocks noGrp="1"/>
          </p:cNvSpPr>
          <p:nvPr>
            <p:ph type="sldNum" sz="quarter" idx="12"/>
          </p:nvPr>
        </p:nvSpPr>
        <p:spPr/>
        <p:txBody>
          <a:bodyPr/>
          <a:lstStyle/>
          <a:p>
            <a:fld id="{9B45361F-5503-4E7B-8485-63F6DD969EE2}" type="slidenum">
              <a:rPr lang="en-GB" smtClean="0"/>
              <a:t>‹#›</a:t>
            </a:fld>
            <a:endParaRPr lang="en-GB"/>
          </a:p>
        </p:txBody>
      </p:sp>
    </p:spTree>
    <p:extLst>
      <p:ext uri="{BB962C8B-B14F-4D97-AF65-F5344CB8AC3E}">
        <p14:creationId xmlns:p14="http://schemas.microsoft.com/office/powerpoint/2010/main" val="179124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BE4F7-BA9E-468C-BE8B-3E8EB7ACB78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4DD428-193C-4FF9-94F5-9AF13E2C0C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467C8D-1747-4B7D-AB56-13F7D9CC94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9C674CE-0A9C-4F83-8577-2D99FC7194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5078CD-5667-4A63-A6CF-3134C9CF1B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98D4B19-2855-41DB-B18E-5450C14BC14C}"/>
              </a:ext>
            </a:extLst>
          </p:cNvPr>
          <p:cNvSpPr>
            <a:spLocks noGrp="1"/>
          </p:cNvSpPr>
          <p:nvPr>
            <p:ph type="dt" sz="half" idx="10"/>
          </p:nvPr>
        </p:nvSpPr>
        <p:spPr/>
        <p:txBody>
          <a:bodyPr/>
          <a:lstStyle/>
          <a:p>
            <a:fld id="{EBD594BD-0B75-4DE4-AE76-84FAB563C523}" type="datetimeFigureOut">
              <a:rPr lang="en-GB" smtClean="0"/>
              <a:t>03/06/2020</a:t>
            </a:fld>
            <a:endParaRPr lang="en-GB"/>
          </a:p>
        </p:txBody>
      </p:sp>
      <p:sp>
        <p:nvSpPr>
          <p:cNvPr id="8" name="Footer Placeholder 7">
            <a:extLst>
              <a:ext uri="{FF2B5EF4-FFF2-40B4-BE49-F238E27FC236}">
                <a16:creationId xmlns:a16="http://schemas.microsoft.com/office/drawing/2014/main" id="{0D3A241B-C329-484A-A80C-6F40B5AC575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AFEBE6-2E7E-4650-BC8A-AE25B7008189}"/>
              </a:ext>
            </a:extLst>
          </p:cNvPr>
          <p:cNvSpPr>
            <a:spLocks noGrp="1"/>
          </p:cNvSpPr>
          <p:nvPr>
            <p:ph type="sldNum" sz="quarter" idx="12"/>
          </p:nvPr>
        </p:nvSpPr>
        <p:spPr/>
        <p:txBody>
          <a:bodyPr/>
          <a:lstStyle/>
          <a:p>
            <a:fld id="{9B45361F-5503-4E7B-8485-63F6DD969EE2}" type="slidenum">
              <a:rPr lang="en-GB" smtClean="0"/>
              <a:t>‹#›</a:t>
            </a:fld>
            <a:endParaRPr lang="en-GB"/>
          </a:p>
        </p:txBody>
      </p:sp>
    </p:spTree>
    <p:extLst>
      <p:ext uri="{BB962C8B-B14F-4D97-AF65-F5344CB8AC3E}">
        <p14:creationId xmlns:p14="http://schemas.microsoft.com/office/powerpoint/2010/main" val="1223476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428CF-A5F0-449D-9388-16C0CF14EEE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F85A998-3BAA-4D6E-84AA-3F7303139FF1}"/>
              </a:ext>
            </a:extLst>
          </p:cNvPr>
          <p:cNvSpPr>
            <a:spLocks noGrp="1"/>
          </p:cNvSpPr>
          <p:nvPr>
            <p:ph type="dt" sz="half" idx="10"/>
          </p:nvPr>
        </p:nvSpPr>
        <p:spPr/>
        <p:txBody>
          <a:bodyPr/>
          <a:lstStyle/>
          <a:p>
            <a:fld id="{EBD594BD-0B75-4DE4-AE76-84FAB563C523}" type="datetimeFigureOut">
              <a:rPr lang="en-GB" smtClean="0"/>
              <a:t>03/06/2020</a:t>
            </a:fld>
            <a:endParaRPr lang="en-GB"/>
          </a:p>
        </p:txBody>
      </p:sp>
      <p:sp>
        <p:nvSpPr>
          <p:cNvPr id="4" name="Footer Placeholder 3">
            <a:extLst>
              <a:ext uri="{FF2B5EF4-FFF2-40B4-BE49-F238E27FC236}">
                <a16:creationId xmlns:a16="http://schemas.microsoft.com/office/drawing/2014/main" id="{A150A824-83B3-4928-B758-1693DB8C69B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189DA52-6770-444A-A9C1-78B992314077}"/>
              </a:ext>
            </a:extLst>
          </p:cNvPr>
          <p:cNvSpPr>
            <a:spLocks noGrp="1"/>
          </p:cNvSpPr>
          <p:nvPr>
            <p:ph type="sldNum" sz="quarter" idx="12"/>
          </p:nvPr>
        </p:nvSpPr>
        <p:spPr/>
        <p:txBody>
          <a:bodyPr/>
          <a:lstStyle/>
          <a:p>
            <a:fld id="{9B45361F-5503-4E7B-8485-63F6DD969EE2}" type="slidenum">
              <a:rPr lang="en-GB" smtClean="0"/>
              <a:t>‹#›</a:t>
            </a:fld>
            <a:endParaRPr lang="en-GB"/>
          </a:p>
        </p:txBody>
      </p:sp>
    </p:spTree>
    <p:extLst>
      <p:ext uri="{BB962C8B-B14F-4D97-AF65-F5344CB8AC3E}">
        <p14:creationId xmlns:p14="http://schemas.microsoft.com/office/powerpoint/2010/main" val="1452209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801CA3-2938-4C0F-A8F4-DD296A8EAAC5}"/>
              </a:ext>
            </a:extLst>
          </p:cNvPr>
          <p:cNvSpPr>
            <a:spLocks noGrp="1"/>
          </p:cNvSpPr>
          <p:nvPr>
            <p:ph type="dt" sz="half" idx="10"/>
          </p:nvPr>
        </p:nvSpPr>
        <p:spPr/>
        <p:txBody>
          <a:bodyPr/>
          <a:lstStyle/>
          <a:p>
            <a:fld id="{EBD594BD-0B75-4DE4-AE76-84FAB563C523}" type="datetimeFigureOut">
              <a:rPr lang="en-GB" smtClean="0"/>
              <a:t>03/06/2020</a:t>
            </a:fld>
            <a:endParaRPr lang="en-GB"/>
          </a:p>
        </p:txBody>
      </p:sp>
      <p:sp>
        <p:nvSpPr>
          <p:cNvPr id="3" name="Footer Placeholder 2">
            <a:extLst>
              <a:ext uri="{FF2B5EF4-FFF2-40B4-BE49-F238E27FC236}">
                <a16:creationId xmlns:a16="http://schemas.microsoft.com/office/drawing/2014/main" id="{7E300F31-48FD-4FA1-9960-2273D6FF99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ECEC41-6504-48F0-AFC5-305ECA70F837}"/>
              </a:ext>
            </a:extLst>
          </p:cNvPr>
          <p:cNvSpPr>
            <a:spLocks noGrp="1"/>
          </p:cNvSpPr>
          <p:nvPr>
            <p:ph type="sldNum" sz="quarter" idx="12"/>
          </p:nvPr>
        </p:nvSpPr>
        <p:spPr/>
        <p:txBody>
          <a:bodyPr/>
          <a:lstStyle/>
          <a:p>
            <a:fld id="{9B45361F-5503-4E7B-8485-63F6DD969EE2}" type="slidenum">
              <a:rPr lang="en-GB" smtClean="0"/>
              <a:t>‹#›</a:t>
            </a:fld>
            <a:endParaRPr lang="en-GB"/>
          </a:p>
        </p:txBody>
      </p:sp>
    </p:spTree>
    <p:extLst>
      <p:ext uri="{BB962C8B-B14F-4D97-AF65-F5344CB8AC3E}">
        <p14:creationId xmlns:p14="http://schemas.microsoft.com/office/powerpoint/2010/main" val="244612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BA133-25A1-425E-A1AB-455E61319A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23ED7CA-7BF1-4A8D-9E36-0ECF073FBE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E151C7D-A1F0-4B6A-9A5C-E5B85C4687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F77A85-7C6A-403C-B346-28EC0A2329CC}"/>
              </a:ext>
            </a:extLst>
          </p:cNvPr>
          <p:cNvSpPr>
            <a:spLocks noGrp="1"/>
          </p:cNvSpPr>
          <p:nvPr>
            <p:ph type="dt" sz="half" idx="10"/>
          </p:nvPr>
        </p:nvSpPr>
        <p:spPr/>
        <p:txBody>
          <a:bodyPr/>
          <a:lstStyle/>
          <a:p>
            <a:fld id="{EBD594BD-0B75-4DE4-AE76-84FAB563C523}" type="datetimeFigureOut">
              <a:rPr lang="en-GB" smtClean="0"/>
              <a:t>03/06/2020</a:t>
            </a:fld>
            <a:endParaRPr lang="en-GB"/>
          </a:p>
        </p:txBody>
      </p:sp>
      <p:sp>
        <p:nvSpPr>
          <p:cNvPr id="6" name="Footer Placeholder 5">
            <a:extLst>
              <a:ext uri="{FF2B5EF4-FFF2-40B4-BE49-F238E27FC236}">
                <a16:creationId xmlns:a16="http://schemas.microsoft.com/office/drawing/2014/main" id="{53788006-B597-466C-B5CA-DFE0389EBA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E60F14-6C0B-4CEB-87C0-68DC910CA5B2}"/>
              </a:ext>
            </a:extLst>
          </p:cNvPr>
          <p:cNvSpPr>
            <a:spLocks noGrp="1"/>
          </p:cNvSpPr>
          <p:nvPr>
            <p:ph type="sldNum" sz="quarter" idx="12"/>
          </p:nvPr>
        </p:nvSpPr>
        <p:spPr/>
        <p:txBody>
          <a:bodyPr/>
          <a:lstStyle/>
          <a:p>
            <a:fld id="{9B45361F-5503-4E7B-8485-63F6DD969EE2}" type="slidenum">
              <a:rPr lang="en-GB" smtClean="0"/>
              <a:t>‹#›</a:t>
            </a:fld>
            <a:endParaRPr lang="en-GB"/>
          </a:p>
        </p:txBody>
      </p:sp>
    </p:spTree>
    <p:extLst>
      <p:ext uri="{BB962C8B-B14F-4D97-AF65-F5344CB8AC3E}">
        <p14:creationId xmlns:p14="http://schemas.microsoft.com/office/powerpoint/2010/main" val="1192677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E9868-A64A-484E-ABDF-1470D05CD0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B275182-4C91-4BB7-82C3-E73BA458DE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6E9F649-BFC2-4D80-8B32-49A107F12A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E62282-357B-4B7E-BB80-28E1B5F95AA4}"/>
              </a:ext>
            </a:extLst>
          </p:cNvPr>
          <p:cNvSpPr>
            <a:spLocks noGrp="1"/>
          </p:cNvSpPr>
          <p:nvPr>
            <p:ph type="dt" sz="half" idx="10"/>
          </p:nvPr>
        </p:nvSpPr>
        <p:spPr/>
        <p:txBody>
          <a:bodyPr/>
          <a:lstStyle/>
          <a:p>
            <a:fld id="{EBD594BD-0B75-4DE4-AE76-84FAB563C523}" type="datetimeFigureOut">
              <a:rPr lang="en-GB" smtClean="0"/>
              <a:t>03/06/2020</a:t>
            </a:fld>
            <a:endParaRPr lang="en-GB"/>
          </a:p>
        </p:txBody>
      </p:sp>
      <p:sp>
        <p:nvSpPr>
          <p:cNvPr id="6" name="Footer Placeholder 5">
            <a:extLst>
              <a:ext uri="{FF2B5EF4-FFF2-40B4-BE49-F238E27FC236}">
                <a16:creationId xmlns:a16="http://schemas.microsoft.com/office/drawing/2014/main" id="{679F71AB-C546-424F-B9FA-43AEFC2C76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D6DBB9-EB27-4229-9A6B-FA407E91FF03}"/>
              </a:ext>
            </a:extLst>
          </p:cNvPr>
          <p:cNvSpPr>
            <a:spLocks noGrp="1"/>
          </p:cNvSpPr>
          <p:nvPr>
            <p:ph type="sldNum" sz="quarter" idx="12"/>
          </p:nvPr>
        </p:nvSpPr>
        <p:spPr/>
        <p:txBody>
          <a:bodyPr/>
          <a:lstStyle/>
          <a:p>
            <a:fld id="{9B45361F-5503-4E7B-8485-63F6DD969EE2}" type="slidenum">
              <a:rPr lang="en-GB" smtClean="0"/>
              <a:t>‹#›</a:t>
            </a:fld>
            <a:endParaRPr lang="en-GB"/>
          </a:p>
        </p:txBody>
      </p:sp>
    </p:spTree>
    <p:extLst>
      <p:ext uri="{BB962C8B-B14F-4D97-AF65-F5344CB8AC3E}">
        <p14:creationId xmlns:p14="http://schemas.microsoft.com/office/powerpoint/2010/main" val="3612685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C1628F-AF61-42F6-AD2A-6F6BBFF5DC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FF09B7-1315-457B-8177-A99ACA62F2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93EDB8-EB11-44B1-B2A3-603ABD2F0F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D594BD-0B75-4DE4-AE76-84FAB563C523}" type="datetimeFigureOut">
              <a:rPr lang="en-GB" smtClean="0"/>
              <a:t>03/06/2020</a:t>
            </a:fld>
            <a:endParaRPr lang="en-GB"/>
          </a:p>
        </p:txBody>
      </p:sp>
      <p:sp>
        <p:nvSpPr>
          <p:cNvPr id="5" name="Footer Placeholder 4">
            <a:extLst>
              <a:ext uri="{FF2B5EF4-FFF2-40B4-BE49-F238E27FC236}">
                <a16:creationId xmlns:a16="http://schemas.microsoft.com/office/drawing/2014/main" id="{FA9A9C5B-54BD-4C7A-B61D-BD47B2A4EC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0A3CD17-2A1A-46ED-A93A-051B4E78D6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5361F-5503-4E7B-8485-63F6DD969EE2}" type="slidenum">
              <a:rPr lang="en-GB" smtClean="0"/>
              <a:t>‹#›</a:t>
            </a:fld>
            <a:endParaRPr lang="en-GB"/>
          </a:p>
        </p:txBody>
      </p:sp>
    </p:spTree>
    <p:extLst>
      <p:ext uri="{BB962C8B-B14F-4D97-AF65-F5344CB8AC3E}">
        <p14:creationId xmlns:p14="http://schemas.microsoft.com/office/powerpoint/2010/main" val="1655819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 Id="rId5" Type="http://schemas.openxmlformats.org/officeDocument/2006/relationships/chart" Target="../charts/chart17.xml"/><Relationship Id="rId4" Type="http://schemas.openxmlformats.org/officeDocument/2006/relationships/chart" Target="../charts/chart16.xml"/></Relationships>
</file>

<file path=ppt/slides/_rels/slide1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6E557-ED26-4C3A-8D88-E5A62B217F50}"/>
              </a:ext>
            </a:extLst>
          </p:cNvPr>
          <p:cNvSpPr>
            <a:spLocks noGrp="1"/>
          </p:cNvSpPr>
          <p:nvPr>
            <p:ph type="ctrTitle"/>
          </p:nvPr>
        </p:nvSpPr>
        <p:spPr>
          <a:xfrm>
            <a:off x="404812" y="2228850"/>
            <a:ext cx="11382375" cy="1328737"/>
          </a:xfrm>
          <a:solidFill>
            <a:srgbClr val="002060"/>
          </a:solidFill>
        </p:spPr>
        <p:txBody>
          <a:bodyPr>
            <a:normAutofit/>
          </a:bodyPr>
          <a:lstStyle/>
          <a:p>
            <a:r>
              <a:rPr lang="en-US" sz="3000" b="1" dirty="0">
                <a:solidFill>
                  <a:schemeClr val="bg1"/>
                </a:solidFill>
              </a:rPr>
              <a:t>Consultations run across the National, Regional, Sub-Regional and Youth IGF Initiatives (NRIs) on the Report of the High-Level Panel on Digital Cooperation/Recommendation 5 A/B/ IGF Plus Model </a:t>
            </a:r>
            <a:endParaRPr lang="en-GB" sz="3000" dirty="0">
              <a:solidFill>
                <a:schemeClr val="bg1"/>
              </a:solidFill>
            </a:endParaRPr>
          </a:p>
        </p:txBody>
      </p:sp>
      <p:sp>
        <p:nvSpPr>
          <p:cNvPr id="3" name="Subtitle 2">
            <a:extLst>
              <a:ext uri="{FF2B5EF4-FFF2-40B4-BE49-F238E27FC236}">
                <a16:creationId xmlns:a16="http://schemas.microsoft.com/office/drawing/2014/main" id="{EC310CBD-289D-4C2A-9181-CC5390CFF225}"/>
              </a:ext>
            </a:extLst>
          </p:cNvPr>
          <p:cNvSpPr>
            <a:spLocks noGrp="1"/>
          </p:cNvSpPr>
          <p:nvPr>
            <p:ph type="subTitle" idx="1"/>
          </p:nvPr>
        </p:nvSpPr>
        <p:spPr>
          <a:xfrm>
            <a:off x="1619250" y="4230688"/>
            <a:ext cx="9144000" cy="1655762"/>
          </a:xfrm>
        </p:spPr>
        <p:txBody>
          <a:bodyPr>
            <a:normAutofit lnSpcReduction="10000"/>
          </a:bodyPr>
          <a:lstStyle/>
          <a:p>
            <a:pPr marL="342900" indent="-342900">
              <a:buFontTx/>
              <a:buChar char="-"/>
            </a:pPr>
            <a:r>
              <a:rPr lang="en-US" sz="3000" b="1" dirty="0"/>
              <a:t>SURVEY STATISTICS – </a:t>
            </a:r>
          </a:p>
          <a:p>
            <a:pPr marL="342900" indent="-342900">
              <a:buFontTx/>
              <a:buChar char="-"/>
            </a:pPr>
            <a:endParaRPr lang="en-US" dirty="0"/>
          </a:p>
          <a:p>
            <a:r>
              <a:rPr lang="en-GB" i="1" dirty="0"/>
              <a:t>5 June 2020</a:t>
            </a:r>
            <a:br>
              <a:rPr lang="en-GB" i="1" dirty="0"/>
            </a:br>
            <a:r>
              <a:rPr lang="en-GB" i="1" dirty="0"/>
              <a:t>Prepared by the NRIs Task Force</a:t>
            </a:r>
            <a:endParaRPr lang="en-US" i="1" dirty="0"/>
          </a:p>
        </p:txBody>
      </p:sp>
    </p:spTree>
    <p:extLst>
      <p:ext uri="{BB962C8B-B14F-4D97-AF65-F5344CB8AC3E}">
        <p14:creationId xmlns:p14="http://schemas.microsoft.com/office/powerpoint/2010/main" val="2936722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000000-0008-0000-1000-000002000000}"/>
              </a:ext>
            </a:extLst>
          </p:cNvPr>
          <p:cNvGraphicFramePr>
            <a:graphicFrameLocks noGrp="1"/>
          </p:cNvGraphicFramePr>
          <p:nvPr>
            <p:ph idx="1"/>
            <p:extLst>
              <p:ext uri="{D42A27DB-BD31-4B8C-83A1-F6EECF244321}">
                <p14:modId xmlns:p14="http://schemas.microsoft.com/office/powerpoint/2010/main" val="1569857762"/>
              </p:ext>
            </p:extLst>
          </p:nvPr>
        </p:nvGraphicFramePr>
        <p:xfrm>
          <a:off x="161924" y="114299"/>
          <a:ext cx="5400675" cy="31337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00000000-0008-0000-1300-000002000000}"/>
              </a:ext>
            </a:extLst>
          </p:cNvPr>
          <p:cNvGraphicFramePr>
            <a:graphicFrameLocks/>
          </p:cNvGraphicFramePr>
          <p:nvPr>
            <p:extLst>
              <p:ext uri="{D42A27DB-BD31-4B8C-83A1-F6EECF244321}">
                <p14:modId xmlns:p14="http://schemas.microsoft.com/office/powerpoint/2010/main" val="346555922"/>
              </p:ext>
            </p:extLst>
          </p:nvPr>
        </p:nvGraphicFramePr>
        <p:xfrm>
          <a:off x="6096000" y="114299"/>
          <a:ext cx="5676900" cy="31337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00000000-0008-0000-1600-000002000000}"/>
              </a:ext>
            </a:extLst>
          </p:cNvPr>
          <p:cNvGraphicFramePr>
            <a:graphicFrameLocks/>
          </p:cNvGraphicFramePr>
          <p:nvPr>
            <p:extLst>
              <p:ext uri="{D42A27DB-BD31-4B8C-83A1-F6EECF244321}">
                <p14:modId xmlns:p14="http://schemas.microsoft.com/office/powerpoint/2010/main" val="1776436593"/>
              </p:ext>
            </p:extLst>
          </p:nvPr>
        </p:nvGraphicFramePr>
        <p:xfrm>
          <a:off x="177224" y="3503701"/>
          <a:ext cx="5400000" cy="324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a:extLst>
              <a:ext uri="{FF2B5EF4-FFF2-40B4-BE49-F238E27FC236}">
                <a16:creationId xmlns:a16="http://schemas.microsoft.com/office/drawing/2014/main" id="{00000000-0008-0000-1700-000002000000}"/>
              </a:ext>
            </a:extLst>
          </p:cNvPr>
          <p:cNvGraphicFramePr>
            <a:graphicFrameLocks/>
          </p:cNvGraphicFramePr>
          <p:nvPr>
            <p:extLst>
              <p:ext uri="{D42A27DB-BD31-4B8C-83A1-F6EECF244321}">
                <p14:modId xmlns:p14="http://schemas.microsoft.com/office/powerpoint/2010/main" val="2567766521"/>
              </p:ext>
            </p:extLst>
          </p:nvPr>
        </p:nvGraphicFramePr>
        <p:xfrm>
          <a:off x="6096000" y="3503701"/>
          <a:ext cx="5676900" cy="3240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760989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000000-0008-0000-1800-000002000000}"/>
              </a:ext>
            </a:extLst>
          </p:cNvPr>
          <p:cNvGraphicFramePr>
            <a:graphicFrameLocks noGrp="1"/>
          </p:cNvGraphicFramePr>
          <p:nvPr>
            <p:ph idx="1"/>
            <p:extLst>
              <p:ext uri="{D42A27DB-BD31-4B8C-83A1-F6EECF244321}">
                <p14:modId xmlns:p14="http://schemas.microsoft.com/office/powerpoint/2010/main" val="3529131581"/>
              </p:ext>
            </p:extLst>
          </p:nvPr>
        </p:nvGraphicFramePr>
        <p:xfrm>
          <a:off x="257175" y="245312"/>
          <a:ext cx="5476875" cy="31836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00000000-0008-0000-1B00-000002000000}"/>
              </a:ext>
            </a:extLst>
          </p:cNvPr>
          <p:cNvGraphicFramePr>
            <a:graphicFrameLocks/>
          </p:cNvGraphicFramePr>
          <p:nvPr>
            <p:extLst>
              <p:ext uri="{D42A27DB-BD31-4B8C-83A1-F6EECF244321}">
                <p14:modId xmlns:p14="http://schemas.microsoft.com/office/powerpoint/2010/main" val="3272769277"/>
              </p:ext>
            </p:extLst>
          </p:nvPr>
        </p:nvGraphicFramePr>
        <p:xfrm>
          <a:off x="6296027" y="245312"/>
          <a:ext cx="5362573" cy="31836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00000000-0008-0000-1E00-000002000000}"/>
              </a:ext>
            </a:extLst>
          </p:cNvPr>
          <p:cNvGraphicFramePr>
            <a:graphicFrameLocks/>
          </p:cNvGraphicFramePr>
          <p:nvPr>
            <p:extLst>
              <p:ext uri="{D42A27DB-BD31-4B8C-83A1-F6EECF244321}">
                <p14:modId xmlns:p14="http://schemas.microsoft.com/office/powerpoint/2010/main" val="2836576694"/>
              </p:ext>
            </p:extLst>
          </p:nvPr>
        </p:nvGraphicFramePr>
        <p:xfrm>
          <a:off x="257174" y="3617998"/>
          <a:ext cx="5476875" cy="318368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89188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000000-0008-0000-2400-000002000000}"/>
              </a:ext>
            </a:extLst>
          </p:cNvPr>
          <p:cNvGraphicFramePr>
            <a:graphicFrameLocks noGrp="1"/>
          </p:cNvGraphicFramePr>
          <p:nvPr>
            <p:ph idx="1"/>
            <p:extLst>
              <p:ext uri="{D42A27DB-BD31-4B8C-83A1-F6EECF244321}">
                <p14:modId xmlns:p14="http://schemas.microsoft.com/office/powerpoint/2010/main" val="870640271"/>
              </p:ext>
            </p:extLst>
          </p:nvPr>
        </p:nvGraphicFramePr>
        <p:xfrm>
          <a:off x="295274" y="2638423"/>
          <a:ext cx="5476876" cy="33337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00000000-0008-0000-2500-000002000000}"/>
              </a:ext>
            </a:extLst>
          </p:cNvPr>
          <p:cNvGraphicFramePr>
            <a:graphicFrameLocks/>
          </p:cNvGraphicFramePr>
          <p:nvPr>
            <p:extLst>
              <p:ext uri="{D42A27DB-BD31-4B8C-83A1-F6EECF244321}">
                <p14:modId xmlns:p14="http://schemas.microsoft.com/office/powerpoint/2010/main" val="3395867363"/>
              </p:ext>
            </p:extLst>
          </p:nvPr>
        </p:nvGraphicFramePr>
        <p:xfrm>
          <a:off x="6029325" y="2638423"/>
          <a:ext cx="5652750" cy="333374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647BA983-4322-4089-B9EC-A3765FFA56A3}"/>
              </a:ext>
            </a:extLst>
          </p:cNvPr>
          <p:cNvSpPr txBox="1"/>
          <p:nvPr/>
        </p:nvSpPr>
        <p:spPr>
          <a:xfrm>
            <a:off x="400050" y="885827"/>
            <a:ext cx="9725025"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t>111 Responses submitted</a:t>
            </a:r>
          </a:p>
          <a:p>
            <a:pPr marL="285750" indent="-285750">
              <a:buFont typeface="Arial" panose="020B0604020202020204" pitchFamily="34" charset="0"/>
              <a:buChar char="•"/>
            </a:pPr>
            <a:r>
              <a:rPr lang="en-US" sz="2800" dirty="0"/>
              <a:t>Below are breakdowns per regional and stakeholder groups:</a:t>
            </a:r>
            <a:endParaRPr lang="en-GB" sz="2800" dirty="0"/>
          </a:p>
        </p:txBody>
      </p:sp>
    </p:spTree>
    <p:extLst>
      <p:ext uri="{BB962C8B-B14F-4D97-AF65-F5344CB8AC3E}">
        <p14:creationId xmlns:p14="http://schemas.microsoft.com/office/powerpoint/2010/main" val="1683514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000000-0008-0000-2A00-000002000000}"/>
              </a:ext>
            </a:extLst>
          </p:cNvPr>
          <p:cNvGraphicFramePr>
            <a:graphicFrameLocks noGrp="1"/>
          </p:cNvGraphicFramePr>
          <p:nvPr>
            <p:ph idx="1"/>
            <p:extLst>
              <p:ext uri="{D42A27DB-BD31-4B8C-83A1-F6EECF244321}">
                <p14:modId xmlns:p14="http://schemas.microsoft.com/office/powerpoint/2010/main" val="3558233085"/>
              </p:ext>
            </p:extLst>
          </p:nvPr>
        </p:nvGraphicFramePr>
        <p:xfrm>
          <a:off x="6200777" y="3151480"/>
          <a:ext cx="5676223" cy="33813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A632AF68-B280-4B58-9D48-0FAF6C0D21AF}"/>
              </a:ext>
            </a:extLst>
          </p:cNvPr>
          <p:cNvGraphicFramePr>
            <a:graphicFrameLocks/>
          </p:cNvGraphicFramePr>
          <p:nvPr>
            <p:extLst>
              <p:ext uri="{D42A27DB-BD31-4B8C-83A1-F6EECF244321}">
                <p14:modId xmlns:p14="http://schemas.microsoft.com/office/powerpoint/2010/main" val="2780826684"/>
              </p:ext>
            </p:extLst>
          </p:nvPr>
        </p:nvGraphicFramePr>
        <p:xfrm>
          <a:off x="314999" y="3152775"/>
          <a:ext cx="5676225" cy="3381375"/>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FC946913-B095-497A-84F3-149A14B3F95E}"/>
              </a:ext>
            </a:extLst>
          </p:cNvPr>
          <p:cNvSpPr txBox="1"/>
          <p:nvPr/>
        </p:nvSpPr>
        <p:spPr>
          <a:xfrm>
            <a:off x="315000" y="933450"/>
            <a:ext cx="11305500" cy="1477328"/>
          </a:xfrm>
          <a:prstGeom prst="rect">
            <a:avLst/>
          </a:prstGeom>
          <a:noFill/>
        </p:spPr>
        <p:txBody>
          <a:bodyPr wrap="square" rtlCol="0">
            <a:spAutoFit/>
          </a:bodyPr>
          <a:lstStyle/>
          <a:p>
            <a:pPr marL="285750" indent="-285750">
              <a:buFont typeface="Arial" panose="020B0604020202020204" pitchFamily="34" charset="0"/>
              <a:buChar char="•"/>
            </a:pPr>
            <a:r>
              <a:rPr lang="en-US" sz="2400" dirty="0"/>
              <a:t>The majority of stakeholders submitted inputs in their personal capacity, followed by those submitted on behalf of NRIs or organizations</a:t>
            </a:r>
          </a:p>
          <a:p>
            <a:pPr marL="285750" indent="-285750">
              <a:buFont typeface="Arial" panose="020B0604020202020204" pitchFamily="34" charset="0"/>
              <a:buChar char="•"/>
            </a:pPr>
            <a:r>
              <a:rPr lang="en-US" sz="2400" dirty="0"/>
              <a:t>Contributions have a good balance between developing and developed countries</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412442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0B30D4-4DC7-4391-84E0-5B50FD2E4EFC}"/>
              </a:ext>
            </a:extLst>
          </p:cNvPr>
          <p:cNvSpPr>
            <a:spLocks noGrp="1"/>
          </p:cNvSpPr>
          <p:nvPr>
            <p:ph idx="1"/>
          </p:nvPr>
        </p:nvSpPr>
        <p:spPr>
          <a:xfrm>
            <a:off x="838200" y="2701925"/>
            <a:ext cx="10515600" cy="1060450"/>
          </a:xfrm>
        </p:spPr>
        <p:txBody>
          <a:bodyPr>
            <a:normAutofit/>
          </a:bodyPr>
          <a:lstStyle/>
          <a:p>
            <a:pPr marL="0" indent="0" algn="ctr">
              <a:buNone/>
            </a:pPr>
            <a:r>
              <a:rPr lang="en-US" sz="3600" b="1" dirty="0"/>
              <a:t>Responses Breakdowns</a:t>
            </a:r>
            <a:endParaRPr lang="en-GB" sz="3600" b="1" dirty="0"/>
          </a:p>
        </p:txBody>
      </p:sp>
    </p:spTree>
    <p:extLst>
      <p:ext uri="{BB962C8B-B14F-4D97-AF65-F5344CB8AC3E}">
        <p14:creationId xmlns:p14="http://schemas.microsoft.com/office/powerpoint/2010/main" val="3546922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3827483488"/>
              </p:ext>
            </p:extLst>
          </p:nvPr>
        </p:nvGraphicFramePr>
        <p:xfrm>
          <a:off x="6315076" y="1557261"/>
          <a:ext cx="5524500" cy="35100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3520689722"/>
              </p:ext>
            </p:extLst>
          </p:nvPr>
        </p:nvGraphicFramePr>
        <p:xfrm>
          <a:off x="257174" y="1557260"/>
          <a:ext cx="5705474" cy="35100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77813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000000-0008-0000-0300-000002000000}"/>
              </a:ext>
            </a:extLst>
          </p:cNvPr>
          <p:cNvGraphicFramePr>
            <a:graphicFrameLocks noGrp="1"/>
          </p:cNvGraphicFramePr>
          <p:nvPr>
            <p:ph idx="1"/>
            <p:extLst>
              <p:ext uri="{D42A27DB-BD31-4B8C-83A1-F6EECF244321}">
                <p14:modId xmlns:p14="http://schemas.microsoft.com/office/powerpoint/2010/main" val="2701556355"/>
              </p:ext>
            </p:extLst>
          </p:nvPr>
        </p:nvGraphicFramePr>
        <p:xfrm>
          <a:off x="247650" y="276225"/>
          <a:ext cx="11772900" cy="6286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34882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000000-0008-0000-0500-000002000000}"/>
              </a:ext>
            </a:extLst>
          </p:cNvPr>
          <p:cNvGraphicFramePr>
            <a:graphicFrameLocks noGrp="1"/>
          </p:cNvGraphicFramePr>
          <p:nvPr>
            <p:ph idx="1"/>
            <p:extLst>
              <p:ext uri="{D42A27DB-BD31-4B8C-83A1-F6EECF244321}">
                <p14:modId xmlns:p14="http://schemas.microsoft.com/office/powerpoint/2010/main" val="2512673920"/>
              </p:ext>
            </p:extLst>
          </p:nvPr>
        </p:nvGraphicFramePr>
        <p:xfrm>
          <a:off x="290514" y="123826"/>
          <a:ext cx="5453062" cy="33051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00000000-0008-0000-0800-000002000000}"/>
              </a:ext>
            </a:extLst>
          </p:cNvPr>
          <p:cNvGraphicFramePr>
            <a:graphicFrameLocks/>
          </p:cNvGraphicFramePr>
          <p:nvPr>
            <p:extLst>
              <p:ext uri="{D42A27DB-BD31-4B8C-83A1-F6EECF244321}">
                <p14:modId xmlns:p14="http://schemas.microsoft.com/office/powerpoint/2010/main" val="1275318666"/>
              </p:ext>
            </p:extLst>
          </p:nvPr>
        </p:nvGraphicFramePr>
        <p:xfrm>
          <a:off x="5905500" y="123827"/>
          <a:ext cx="5886450" cy="33051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00000000-0008-0000-0A00-000002000000}"/>
              </a:ext>
            </a:extLst>
          </p:cNvPr>
          <p:cNvGraphicFramePr>
            <a:graphicFrameLocks/>
          </p:cNvGraphicFramePr>
          <p:nvPr>
            <p:extLst>
              <p:ext uri="{D42A27DB-BD31-4B8C-83A1-F6EECF244321}">
                <p14:modId xmlns:p14="http://schemas.microsoft.com/office/powerpoint/2010/main" val="995199225"/>
              </p:ext>
            </p:extLst>
          </p:nvPr>
        </p:nvGraphicFramePr>
        <p:xfrm>
          <a:off x="1974223" y="3542550"/>
          <a:ext cx="8436601" cy="319162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42181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000000-0008-0000-0B00-000002000000}"/>
              </a:ext>
            </a:extLst>
          </p:cNvPr>
          <p:cNvGraphicFramePr>
            <a:graphicFrameLocks noGrp="1"/>
          </p:cNvGraphicFramePr>
          <p:nvPr>
            <p:ph idx="1"/>
            <p:extLst>
              <p:ext uri="{D42A27DB-BD31-4B8C-83A1-F6EECF244321}">
                <p14:modId xmlns:p14="http://schemas.microsoft.com/office/powerpoint/2010/main" val="1840572334"/>
              </p:ext>
            </p:extLst>
          </p:nvPr>
        </p:nvGraphicFramePr>
        <p:xfrm>
          <a:off x="200025" y="149226"/>
          <a:ext cx="5391150" cy="30702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00000000-0008-0000-0C00-000002000000}"/>
              </a:ext>
            </a:extLst>
          </p:cNvPr>
          <p:cNvGraphicFramePr>
            <a:graphicFrameLocks/>
          </p:cNvGraphicFramePr>
          <p:nvPr>
            <p:extLst>
              <p:ext uri="{D42A27DB-BD31-4B8C-83A1-F6EECF244321}">
                <p14:modId xmlns:p14="http://schemas.microsoft.com/office/powerpoint/2010/main" val="1242789908"/>
              </p:ext>
            </p:extLst>
          </p:nvPr>
        </p:nvGraphicFramePr>
        <p:xfrm>
          <a:off x="6181724" y="149223"/>
          <a:ext cx="5629275" cy="30702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5264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3D6B801-3303-445A-866B-0D2E058CCD31}"/>
              </a:ext>
            </a:extLst>
          </p:cNvPr>
          <p:cNvGraphicFramePr>
            <a:graphicFrameLocks noGrp="1"/>
          </p:cNvGraphicFramePr>
          <p:nvPr>
            <p:ph idx="1"/>
            <p:extLst>
              <p:ext uri="{D42A27DB-BD31-4B8C-83A1-F6EECF244321}">
                <p14:modId xmlns:p14="http://schemas.microsoft.com/office/powerpoint/2010/main" val="572427982"/>
              </p:ext>
            </p:extLst>
          </p:nvPr>
        </p:nvGraphicFramePr>
        <p:xfrm>
          <a:off x="495300" y="739774"/>
          <a:ext cx="11201400" cy="5546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53931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692</Words>
  <Application>Microsoft Office PowerPoint</Application>
  <PresentationFormat>Widescreen</PresentationFormat>
  <Paragraphs>36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Consultations run across the National, Regional, Sub-Regional and Youth IGF Initiatives (NRIs) on the Report of the High-Level Panel on Digital Cooperation/Recommendation 5 A/B/ IGF Plus Model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Anja Gengo</dc:creator>
  <cp:lastModifiedBy>Anja Gengo</cp:lastModifiedBy>
  <cp:revision>20</cp:revision>
  <dcterms:created xsi:type="dcterms:W3CDTF">2020-06-03T19:21:34Z</dcterms:created>
  <dcterms:modified xsi:type="dcterms:W3CDTF">2020-06-03T22:06:46Z</dcterms:modified>
</cp:coreProperties>
</file>